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notesSlides/notesSlide4.xml" ContentType="application/vnd.openxmlformats-officedocument.presentationml.notesSlide+xml"/>
  <Override PartName="/ppt/embeddings/Microsoft_Equation1.bin" ContentType="application/vnd.openxmlformats-officedocument.oleObject"/>
  <Override PartName="/ppt/embeddings/oleObject8.bin" ContentType="application/vnd.openxmlformats-officedocument.oleObject"/>
  <Override PartName="/ppt/embeddings/Microsoft_Equation2.bin" ContentType="application/vnd.openxmlformats-officedocument.oleObject"/>
  <Override PartName="/ppt/embeddings/oleObject9.bin" ContentType="application/vnd.openxmlformats-officedocument.oleObject"/>
  <Override PartName="/ppt/embeddings/oleObject10.bin" ContentType="application/vnd.openxmlformats-officedocument.oleObject"/>
  <Override PartName="/ppt/embeddings/Microsoft_Equation3.bin" ContentType="application/vnd.openxmlformats-officedocument.oleObject"/>
  <Override PartName="/ppt/embeddings/oleObject11.bin" ContentType="application/vnd.openxmlformats-officedocument.oleObject"/>
  <Override PartName="/ppt/embeddings/oleObject12.bin" ContentType="application/vnd.openxmlformats-officedocument.oleObject"/>
  <Override PartName="/ppt/embeddings/oleObject13.bin" ContentType="application/vnd.openxmlformats-officedocument.oleObject"/>
  <Override PartName="/ppt/embeddings/oleObject14.bin" ContentType="application/vnd.openxmlformats-officedocument.oleObject"/>
  <Override PartName="/ppt/embeddings/oleObject15.bin" ContentType="application/vnd.openxmlformats-officedocument.oleObject"/>
  <Override PartName="/ppt/embeddings/oleObject16.bin" ContentType="application/vnd.openxmlformats-officedocument.oleObject"/>
  <Override PartName="/ppt/embeddings/oleObject17.bin" ContentType="application/vnd.openxmlformats-officedocument.oleObject"/>
  <Override PartName="/ppt/embeddings/oleObject18.bin" ContentType="application/vnd.openxmlformats-officedocument.oleObject"/>
  <Override PartName="/ppt/embeddings/Microsoft_Equation4.bin" ContentType="application/vnd.openxmlformats-officedocument.oleObject"/>
  <Override PartName="/ppt/embeddings/Microsoft_Equation5.bin" ContentType="application/vnd.openxmlformats-officedocument.oleObject"/>
  <Override PartName="/ppt/notesSlides/notesSlide5.xml" ContentType="application/vnd.openxmlformats-officedocument.presentationml.notesSlide+xml"/>
  <Override PartName="/ppt/embeddings/oleObject19.bin" ContentType="application/vnd.openxmlformats-officedocument.oleObject"/>
  <Override PartName="/ppt/embeddings/oleObject20.bin" ContentType="application/vnd.openxmlformats-officedocument.oleObject"/>
  <Override PartName="/ppt/embeddings/oleObject21.bin" ContentType="application/vnd.openxmlformats-officedocument.oleObject"/>
  <Override PartName="/ppt/embeddings/oleObject22.bin" ContentType="application/vnd.openxmlformats-officedocument.oleObject"/>
  <Override PartName="/ppt/notesSlides/notesSlide6.xml" ContentType="application/vnd.openxmlformats-officedocument.presentationml.notesSlide+xml"/>
  <Override PartName="/ppt/embeddings/oleObject23.bin" ContentType="application/vnd.openxmlformats-officedocument.oleObject"/>
  <Override PartName="/ppt/embeddings/oleObject24.bin" ContentType="application/vnd.openxmlformats-officedocument.oleObject"/>
  <Override PartName="/ppt/embeddings/oleObject25.bin" ContentType="application/vnd.openxmlformats-officedocument.oleObject"/>
  <Override PartName="/ppt/notesSlides/notesSlide7.xml" ContentType="application/vnd.openxmlformats-officedocument.presentationml.notesSlide+xml"/>
  <Override PartName="/ppt/embeddings/oleObject26.bin" ContentType="application/vnd.openxmlformats-officedocument.oleObject"/>
  <Override PartName="/ppt/embeddings/oleObject27.bin" ContentType="application/vnd.openxmlformats-officedocument.oleObject"/>
  <Override PartName="/ppt/embeddings/oleObject28.bin" ContentType="application/vnd.openxmlformats-officedocument.oleObject"/>
  <Override PartName="/ppt/notesSlides/notesSlide8.xml" ContentType="application/vnd.openxmlformats-officedocument.presentationml.notesSlide+xml"/>
  <Override PartName="/ppt/embeddings/oleObject29.bin" ContentType="application/vnd.openxmlformats-officedocument.oleObject"/>
  <Override PartName="/ppt/embeddings/oleObject30.bin" ContentType="application/vnd.openxmlformats-officedocument.oleObject"/>
  <Override PartName="/ppt/embeddings/oleObject31.bin" ContentType="application/vnd.openxmlformats-officedocument.oleObject"/>
  <Override PartName="/ppt/embeddings/oleObject32.bin" ContentType="application/vnd.openxmlformats-officedocument.oleObject"/>
  <Override PartName="/ppt/embeddings/Microsoft_Equation6.bin" ContentType="application/vnd.openxmlformats-officedocument.oleObject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embeddings/oleObject33.bin" ContentType="application/vnd.openxmlformats-officedocument.oleObject"/>
  <Override PartName="/ppt/embeddings/Microsoft_Equation7.bin" ContentType="application/vnd.openxmlformats-officedocument.oleObject"/>
  <Override PartName="/ppt/embeddings/Microsoft_Equation8.bin" ContentType="application/vnd.openxmlformats-officedocument.oleObject"/>
  <Override PartName="/ppt/embeddings/oleObject34.bin" ContentType="application/vnd.openxmlformats-officedocument.oleObject"/>
  <Override PartName="/ppt/embeddings/oleObject35.bin" ContentType="application/vnd.openxmlformats-officedocument.oleObject"/>
  <Override PartName="/ppt/embeddings/Microsoft_Equation9.bin" ContentType="application/vnd.openxmlformats-officedocument.oleObject"/>
  <Override PartName="/ppt/notesSlides/notesSlide11.xml" ContentType="application/vnd.openxmlformats-officedocument.presentationml.notesSlide+xml"/>
  <Override PartName="/ppt/embeddings/oleObject36.bin" ContentType="application/vnd.openxmlformats-officedocument.oleObject"/>
  <Override PartName="/ppt/embeddings/oleObject37.bin" ContentType="application/vnd.openxmlformats-officedocument.oleObject"/>
  <Override PartName="/ppt/notesSlides/notesSlide12.xml" ContentType="application/vnd.openxmlformats-officedocument.presentationml.notesSlide+xml"/>
  <Override PartName="/ppt/embeddings/oleObject38.bin" ContentType="application/vnd.openxmlformats-officedocument.oleObject"/>
  <Override PartName="/ppt/notesSlides/notesSlide13.xml" ContentType="application/vnd.openxmlformats-officedocument.presentationml.notesSlide+xml"/>
  <Override PartName="/ppt/embeddings/oleObject39.bin" ContentType="application/vnd.openxmlformats-officedocument.oleObject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embeddings/oleObject40.bin" ContentType="application/vnd.openxmlformats-officedocument.oleObject"/>
  <Override PartName="/ppt/embeddings/Microsoft_Equation10.bin" ContentType="application/vnd.openxmlformats-officedocument.oleObject"/>
  <Override PartName="/ppt/embeddings/oleObject41.bin" ContentType="application/vnd.openxmlformats-officedocument.oleObject"/>
  <Override PartName="/ppt/embeddings/oleObject42.bin" ContentType="application/vnd.openxmlformats-officedocument.oleObject"/>
  <Override PartName="/ppt/embeddings/oleObject43.bin" ContentType="application/vnd.openxmlformats-officedocument.oleObject"/>
  <Override PartName="/ppt/notesSlides/notesSlide16.xml" ContentType="application/vnd.openxmlformats-officedocument.presentationml.notesSlide+xml"/>
  <Override PartName="/ppt/embeddings/oleObject44.bin" ContentType="application/vnd.openxmlformats-officedocument.oleObject"/>
  <Override PartName="/ppt/embeddings/oleObject45.bin" ContentType="application/vnd.openxmlformats-officedocument.oleObject"/>
  <Override PartName="/ppt/embeddings/Microsoft_Equation11.bin" ContentType="application/vnd.openxmlformats-officedocument.oleObject"/>
  <Override PartName="/ppt/embeddings/oleObject46.bin" ContentType="application/vnd.openxmlformats-officedocument.oleObject"/>
  <Override PartName="/ppt/embeddings/oleObject47.bin" ContentType="application/vnd.openxmlformats-officedocument.oleObject"/>
  <Override PartName="/ppt/embeddings/oleObject48.bin" ContentType="application/vnd.openxmlformats-officedocument.oleObject"/>
  <Override PartName="/ppt/embeddings/oleObject49.bin" ContentType="application/vnd.openxmlformats-officedocument.oleObject"/>
  <Override PartName="/ppt/notesSlides/notesSlide17.xml" ContentType="application/vnd.openxmlformats-officedocument.presentationml.notesSlide+xml"/>
  <Override PartName="/ppt/embeddings/oleObject50.bin" ContentType="application/vnd.openxmlformats-officedocument.oleObject"/>
  <Override PartName="/ppt/embeddings/oleObject51.bin" ContentType="application/vnd.openxmlformats-officedocument.oleObject"/>
  <Override PartName="/ppt/embeddings/oleObject52.bin" ContentType="application/vnd.openxmlformats-officedocument.oleObject"/>
  <Override PartName="/ppt/embeddings/oleObject53.bin" ContentType="application/vnd.openxmlformats-officedocument.oleObject"/>
  <Override PartName="/ppt/embeddings/oleObject54.bin" ContentType="application/vnd.openxmlformats-officedocument.oleObject"/>
  <Override PartName="/ppt/notesSlides/notesSlide18.xml" ContentType="application/vnd.openxmlformats-officedocument.presentationml.notesSlide+xml"/>
  <Override PartName="/ppt/embeddings/oleObject55.bin" ContentType="application/vnd.openxmlformats-officedocument.oleObject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embeddings/oleObject56.bin" ContentType="application/vnd.openxmlformats-officedocument.oleObject"/>
  <Override PartName="/ppt/embeddings/oleObject57.bin" ContentType="application/vnd.openxmlformats-officedocument.oleObject"/>
  <Override PartName="/ppt/embeddings/oleObject58.bin" ContentType="application/vnd.openxmlformats-officedocument.oleObject"/>
  <Override PartName="/ppt/embeddings/oleObject59.bin" ContentType="application/vnd.openxmlformats-officedocument.oleObject"/>
  <Override PartName="/ppt/embeddings/oleObject60.bin" ContentType="application/vnd.openxmlformats-officedocument.oleObject"/>
  <Override PartName="/ppt/embeddings/oleObject61.bin" ContentType="application/vnd.openxmlformats-officedocument.oleObject"/>
  <Override PartName="/ppt/embeddings/Microsoft_Equation12.bin" ContentType="application/vnd.openxmlformats-officedocument.oleObject"/>
  <Override PartName="/ppt/embeddings/oleObject62.bin" ContentType="application/vnd.openxmlformats-officedocument.oleObject"/>
  <Override PartName="/ppt/embeddings/oleObject63.bin" ContentType="application/vnd.openxmlformats-officedocument.oleObject"/>
  <Override PartName="/ppt/embeddings/oleObject64.bin" ContentType="application/vnd.openxmlformats-officedocument.oleObject"/>
  <Override PartName="/ppt/embeddings/oleObject65.bin" ContentType="application/vnd.openxmlformats-officedocument.oleObject"/>
  <Override PartName="/ppt/embeddings/oleObject66.bin" ContentType="application/vnd.openxmlformats-officedocument.oleObject"/>
  <Override PartName="/ppt/embeddings/oleObject67.bin" ContentType="application/vnd.openxmlformats-officedocument.oleObject"/>
  <Override PartName="/ppt/embeddings/oleObject68.bin" ContentType="application/vnd.openxmlformats-officedocument.oleObject"/>
  <Override PartName="/ppt/embeddings/oleObject69.bin" ContentType="application/vnd.openxmlformats-officedocument.oleObject"/>
  <Override PartName="/ppt/embeddings/oleObject70.bin" ContentType="application/vnd.openxmlformats-officedocument.oleObject"/>
  <Override PartName="/ppt/embeddings/oleObject71.bin" ContentType="application/vnd.openxmlformats-officedocument.oleObject"/>
  <Override PartName="/ppt/embeddings/oleObject72.bin" ContentType="application/vnd.openxmlformats-officedocument.oleObject"/>
  <Override PartName="/ppt/embeddings/oleObject73.bin" ContentType="application/vnd.openxmlformats-officedocument.oleObject"/>
  <Override PartName="/ppt/embeddings/oleObject74.bin" ContentType="application/vnd.openxmlformats-officedocument.oleObject"/>
  <Override PartName="/ppt/embeddings/oleObject75.bin" ContentType="application/vnd.openxmlformats-officedocument.oleObject"/>
  <Override PartName="/ppt/embeddings/oleObject76.bin" ContentType="application/vnd.openxmlformats-officedocument.oleObject"/>
  <Override PartName="/ppt/embeddings/oleObject77.bin" ContentType="application/vnd.openxmlformats-officedocument.oleObject"/>
  <Override PartName="/ppt/embeddings/Microsoft_Equation13.bin" ContentType="application/vnd.openxmlformats-officedocument.oleObject"/>
  <Override PartName="/ppt/embeddings/Microsoft_Equation14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5"/>
  </p:notesMasterIdLst>
  <p:handoutMasterIdLst>
    <p:handoutMasterId r:id="rId46"/>
  </p:handoutMasterIdLst>
  <p:sldIdLst>
    <p:sldId id="257" r:id="rId2"/>
    <p:sldId id="718" r:id="rId3"/>
    <p:sldId id="708" r:id="rId4"/>
    <p:sldId id="682" r:id="rId5"/>
    <p:sldId id="686" r:id="rId6"/>
    <p:sldId id="688" r:id="rId7"/>
    <p:sldId id="694" r:id="rId8"/>
    <p:sldId id="696" r:id="rId9"/>
    <p:sldId id="697" r:id="rId10"/>
    <p:sldId id="698" r:id="rId11"/>
    <p:sldId id="699" r:id="rId12"/>
    <p:sldId id="700" r:id="rId13"/>
    <p:sldId id="701" r:id="rId14"/>
    <p:sldId id="702" r:id="rId15"/>
    <p:sldId id="703" r:id="rId16"/>
    <p:sldId id="704" r:id="rId17"/>
    <p:sldId id="706" r:id="rId18"/>
    <p:sldId id="707" r:id="rId19"/>
    <p:sldId id="725" r:id="rId20"/>
    <p:sldId id="658" r:id="rId21"/>
    <p:sldId id="657" r:id="rId22"/>
    <p:sldId id="679" r:id="rId23"/>
    <p:sldId id="666" r:id="rId24"/>
    <p:sldId id="724" r:id="rId25"/>
    <p:sldId id="677" r:id="rId26"/>
    <p:sldId id="713" r:id="rId27"/>
    <p:sldId id="714" r:id="rId28"/>
    <p:sldId id="716" r:id="rId29"/>
    <p:sldId id="693" r:id="rId30"/>
    <p:sldId id="722" r:id="rId31"/>
    <p:sldId id="723" r:id="rId32"/>
    <p:sldId id="678" r:id="rId33"/>
    <p:sldId id="631" r:id="rId34"/>
    <p:sldId id="614" r:id="rId35"/>
    <p:sldId id="597" r:id="rId36"/>
    <p:sldId id="640" r:id="rId37"/>
    <p:sldId id="709" r:id="rId38"/>
    <p:sldId id="710" r:id="rId39"/>
    <p:sldId id="712" r:id="rId40"/>
    <p:sldId id="717" r:id="rId41"/>
    <p:sldId id="719" r:id="rId42"/>
    <p:sldId id="720" r:id="rId43"/>
    <p:sldId id="721" r:id="rId44"/>
  </p:sldIdLst>
  <p:sldSz cx="9144000" cy="6858000" type="overhead"/>
  <p:notesSz cx="7099300" cy="10234613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clrMru>
    <a:srgbClr val="FFCC99"/>
    <a:srgbClr val="FFCCCC"/>
    <a:srgbClr val="FFCC00"/>
    <a:srgbClr val="FF9966"/>
    <a:srgbClr val="CC00FF"/>
    <a:srgbClr val="660066"/>
    <a:srgbClr val="FF7C80"/>
    <a:srgbClr val="CC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740" autoAdjust="0"/>
    <p:restoredTop sz="99148" autoAdjust="0"/>
  </p:normalViewPr>
  <p:slideViewPr>
    <p:cSldViewPr snapToGrid="0">
      <p:cViewPr>
        <p:scale>
          <a:sx n="108" d="100"/>
          <a:sy n="108" d="100"/>
        </p:scale>
        <p:origin x="-928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5248"/>
    </p:cViewPr>
  </p:sorterViewPr>
  <p:notesViewPr>
    <p:cSldViewPr snapToGrid="0">
      <p:cViewPr varScale="1">
        <p:scale>
          <a:sx n="68" d="100"/>
          <a:sy n="68" d="100"/>
        </p:scale>
        <p:origin x="-3288" y="-104"/>
      </p:cViewPr>
      <p:guideLst>
        <p:guide orient="horz" pos="3224"/>
        <p:guide pos="2235"/>
      </p:guideLst>
    </p:cSldViewPr>
  </p:notesViewPr>
  <p:gridSpacing cx="45005" cy="45005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handoutMaster" Target="handoutMasters/handoutMaster1.xml"/><Relationship Id="rId47" Type="http://schemas.openxmlformats.org/officeDocument/2006/relationships/printerSettings" Target="printerSettings/printerSettings1.bin"/><Relationship Id="rId48" Type="http://schemas.openxmlformats.org/officeDocument/2006/relationships/presProps" Target="presProps.xml"/><Relationship Id="rId49" Type="http://schemas.openxmlformats.org/officeDocument/2006/relationships/viewProps" Target="viewProp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50" Type="http://schemas.openxmlformats.org/officeDocument/2006/relationships/theme" Target="theme/theme1.xml"/><Relationship Id="rId5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4" Type="http://schemas.openxmlformats.org/officeDocument/2006/relationships/image" Target="../media/image5.wmf"/><Relationship Id="rId5" Type="http://schemas.openxmlformats.org/officeDocument/2006/relationships/image" Target="../media/image6.wmf"/><Relationship Id="rId6" Type="http://schemas.openxmlformats.org/officeDocument/2006/relationships/image" Target="../media/image7.wmf"/><Relationship Id="rId7" Type="http://schemas.openxmlformats.org/officeDocument/2006/relationships/image" Target="../media/image8.wmf"/><Relationship Id="rId1" Type="http://schemas.openxmlformats.org/officeDocument/2006/relationships/image" Target="../media/image2.wmf"/><Relationship Id="rId2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4" Type="http://schemas.openxmlformats.org/officeDocument/2006/relationships/image" Target="../media/image5.wmf"/><Relationship Id="rId5" Type="http://schemas.openxmlformats.org/officeDocument/2006/relationships/image" Target="../media/image12.wmf"/><Relationship Id="rId6" Type="http://schemas.openxmlformats.org/officeDocument/2006/relationships/image" Target="../media/image13.emf"/><Relationship Id="rId1" Type="http://schemas.openxmlformats.org/officeDocument/2006/relationships/image" Target="../media/image9.emf"/><Relationship Id="rId2" Type="http://schemas.openxmlformats.org/officeDocument/2006/relationships/image" Target="../media/image10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4" Type="http://schemas.openxmlformats.org/officeDocument/2006/relationships/image" Target="../media/image17.wmf"/><Relationship Id="rId5" Type="http://schemas.openxmlformats.org/officeDocument/2006/relationships/image" Target="../media/image18.wmf"/><Relationship Id="rId6" Type="http://schemas.openxmlformats.org/officeDocument/2006/relationships/image" Target="../media/image19.wmf"/><Relationship Id="rId7" Type="http://schemas.openxmlformats.org/officeDocument/2006/relationships/image" Target="../media/image20.wmf"/><Relationship Id="rId8" Type="http://schemas.openxmlformats.org/officeDocument/2006/relationships/image" Target="../media/image21.wmf"/><Relationship Id="rId9" Type="http://schemas.openxmlformats.org/officeDocument/2006/relationships/image" Target="../media/image22.emf"/><Relationship Id="rId10" Type="http://schemas.openxmlformats.org/officeDocument/2006/relationships/image" Target="../media/image23.emf"/><Relationship Id="rId1" Type="http://schemas.openxmlformats.org/officeDocument/2006/relationships/image" Target="../media/image14.wmf"/><Relationship Id="rId2" Type="http://schemas.openxmlformats.org/officeDocument/2006/relationships/image" Target="../media/image15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4" Type="http://schemas.openxmlformats.org/officeDocument/2006/relationships/image" Target="../media/image27.wmf"/><Relationship Id="rId1" Type="http://schemas.openxmlformats.org/officeDocument/2006/relationships/image" Target="../media/image24.wmf"/><Relationship Id="rId2" Type="http://schemas.openxmlformats.org/officeDocument/2006/relationships/image" Target="../media/image25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Relationship Id="rId2" Type="http://schemas.openxmlformats.org/officeDocument/2006/relationships/image" Target="../media/image33.wmf"/><Relationship Id="rId3" Type="http://schemas.openxmlformats.org/officeDocument/2006/relationships/image" Target="../media/image34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Relationship Id="rId2" Type="http://schemas.openxmlformats.org/officeDocument/2006/relationships/image" Target="../media/image36.wmf"/><Relationship Id="rId3" Type="http://schemas.openxmlformats.org/officeDocument/2006/relationships/image" Target="../media/image37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46.wmf"/><Relationship Id="rId4" Type="http://schemas.openxmlformats.org/officeDocument/2006/relationships/image" Target="../media/image47.wmf"/><Relationship Id="rId5" Type="http://schemas.openxmlformats.org/officeDocument/2006/relationships/image" Target="../media/image48.emf"/><Relationship Id="rId1" Type="http://schemas.openxmlformats.org/officeDocument/2006/relationships/image" Target="../media/image44.wmf"/><Relationship Id="rId2" Type="http://schemas.openxmlformats.org/officeDocument/2006/relationships/image" Target="../media/image45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57.emf"/><Relationship Id="rId4" Type="http://schemas.openxmlformats.org/officeDocument/2006/relationships/image" Target="../media/image58.wmf"/><Relationship Id="rId5" Type="http://schemas.openxmlformats.org/officeDocument/2006/relationships/image" Target="../media/image59.wmf"/><Relationship Id="rId6" Type="http://schemas.openxmlformats.org/officeDocument/2006/relationships/image" Target="../media/image60.emf"/><Relationship Id="rId1" Type="http://schemas.openxmlformats.org/officeDocument/2006/relationships/image" Target="../media/image55.wmf"/><Relationship Id="rId2" Type="http://schemas.openxmlformats.org/officeDocument/2006/relationships/image" Target="../media/image56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65.wmf"/><Relationship Id="rId2" Type="http://schemas.openxmlformats.org/officeDocument/2006/relationships/image" Target="../media/image66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71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6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4" Type="http://schemas.openxmlformats.org/officeDocument/2006/relationships/image" Target="../media/image82.wmf"/><Relationship Id="rId5" Type="http://schemas.openxmlformats.org/officeDocument/2006/relationships/image" Target="../media/image83.wmf"/><Relationship Id="rId1" Type="http://schemas.openxmlformats.org/officeDocument/2006/relationships/image" Target="../media/image80.wmf"/><Relationship Id="rId2" Type="http://schemas.openxmlformats.org/officeDocument/2006/relationships/image" Target="../media/image81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3.wmf"/><Relationship Id="rId2" Type="http://schemas.openxmlformats.org/officeDocument/2006/relationships/image" Target="../media/image94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6.e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wmf"/><Relationship Id="rId4" Type="http://schemas.openxmlformats.org/officeDocument/2006/relationships/image" Target="../media/image105.wmf"/><Relationship Id="rId1" Type="http://schemas.openxmlformats.org/officeDocument/2006/relationships/image" Target="../media/image102.wmf"/><Relationship Id="rId2" Type="http://schemas.openxmlformats.org/officeDocument/2006/relationships/image" Target="../media/image103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wmf"/><Relationship Id="rId4" Type="http://schemas.openxmlformats.org/officeDocument/2006/relationships/image" Target="../media/image109.wmf"/><Relationship Id="rId5" Type="http://schemas.openxmlformats.org/officeDocument/2006/relationships/image" Target="../media/image110.wmf"/><Relationship Id="rId1" Type="http://schemas.openxmlformats.org/officeDocument/2006/relationships/image" Target="../media/image106.wmf"/><Relationship Id="rId2" Type="http://schemas.openxmlformats.org/officeDocument/2006/relationships/image" Target="../media/image107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2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9.w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wmf"/><Relationship Id="rId4" Type="http://schemas.openxmlformats.org/officeDocument/2006/relationships/image" Target="../media/image124.wmf"/><Relationship Id="rId5" Type="http://schemas.openxmlformats.org/officeDocument/2006/relationships/image" Target="../media/image125.wmf"/><Relationship Id="rId6" Type="http://schemas.openxmlformats.org/officeDocument/2006/relationships/image" Target="../media/image126.emf"/><Relationship Id="rId1" Type="http://schemas.openxmlformats.org/officeDocument/2006/relationships/image" Target="../media/image20.wmf"/><Relationship Id="rId2" Type="http://schemas.openxmlformats.org/officeDocument/2006/relationships/image" Target="../media/image21.w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4" Type="http://schemas.openxmlformats.org/officeDocument/2006/relationships/image" Target="../media/image17.wmf"/><Relationship Id="rId5" Type="http://schemas.openxmlformats.org/officeDocument/2006/relationships/image" Target="../media/image18.wmf"/><Relationship Id="rId6" Type="http://schemas.openxmlformats.org/officeDocument/2006/relationships/image" Target="../media/image19.wmf"/><Relationship Id="rId7" Type="http://schemas.openxmlformats.org/officeDocument/2006/relationships/image" Target="../media/image127.wmf"/><Relationship Id="rId8" Type="http://schemas.openxmlformats.org/officeDocument/2006/relationships/image" Target="../media/image128.wmf"/><Relationship Id="rId1" Type="http://schemas.openxmlformats.org/officeDocument/2006/relationships/image" Target="../media/image14.wmf"/><Relationship Id="rId2" Type="http://schemas.openxmlformats.org/officeDocument/2006/relationships/image" Target="../media/image15.w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wmf"/><Relationship Id="rId4" Type="http://schemas.openxmlformats.org/officeDocument/2006/relationships/image" Target="../media/image130.wmf"/><Relationship Id="rId5" Type="http://schemas.openxmlformats.org/officeDocument/2006/relationships/image" Target="../media/image131.wmf"/><Relationship Id="rId6" Type="http://schemas.openxmlformats.org/officeDocument/2006/relationships/image" Target="../media/image132.wmf"/><Relationship Id="rId7" Type="http://schemas.openxmlformats.org/officeDocument/2006/relationships/image" Target="../media/image124.wmf"/><Relationship Id="rId8" Type="http://schemas.openxmlformats.org/officeDocument/2006/relationships/image" Target="../media/image125.wmf"/><Relationship Id="rId9" Type="http://schemas.openxmlformats.org/officeDocument/2006/relationships/image" Target="../media/image23.emf"/><Relationship Id="rId10" Type="http://schemas.openxmlformats.org/officeDocument/2006/relationships/image" Target="../media/image22.emf"/><Relationship Id="rId1" Type="http://schemas.openxmlformats.org/officeDocument/2006/relationships/image" Target="../media/image20.wmf"/><Relationship Id="rId2" Type="http://schemas.openxmlformats.org/officeDocument/2006/relationships/image" Target="../media/image2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417" cy="511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09" tIns="49505" rIns="99009" bIns="49505" numCol="1" anchor="t" anchorCtr="0" compatLnSpc="1">
            <a:prstTxWarp prst="textNoShape">
              <a:avLst/>
            </a:prstTxWarp>
          </a:bodyPr>
          <a:lstStyle>
            <a:lvl1pPr algn="l" defTabSz="989639">
              <a:defRPr sz="1300"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883" y="0"/>
            <a:ext cx="3076417" cy="511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09" tIns="49505" rIns="99009" bIns="49505" numCol="1" anchor="t" anchorCtr="0" compatLnSpc="1">
            <a:prstTxWarp prst="textNoShape">
              <a:avLst/>
            </a:prstTxWarp>
          </a:bodyPr>
          <a:lstStyle>
            <a:lvl1pPr algn="r" defTabSz="989639">
              <a:defRPr sz="1300"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22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3582"/>
            <a:ext cx="3076417" cy="511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09" tIns="49505" rIns="99009" bIns="49505" numCol="1" anchor="b" anchorCtr="0" compatLnSpc="1">
            <a:prstTxWarp prst="textNoShape">
              <a:avLst/>
            </a:prstTxWarp>
          </a:bodyPr>
          <a:lstStyle>
            <a:lvl1pPr algn="l" defTabSz="989639">
              <a:defRPr sz="1300"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22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883" y="9723582"/>
            <a:ext cx="3076417" cy="511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09" tIns="49505" rIns="99009" bIns="49505" numCol="1" anchor="b" anchorCtr="0" compatLnSpc="1">
            <a:prstTxWarp prst="textNoShape">
              <a:avLst/>
            </a:prstTxWarp>
          </a:bodyPr>
          <a:lstStyle>
            <a:lvl1pPr algn="r" defTabSz="989639">
              <a:defRPr sz="1300" b="1"/>
            </a:lvl1pPr>
          </a:lstStyle>
          <a:p>
            <a:pPr>
              <a:defRPr/>
            </a:pPr>
            <a:fld id="{C8CB212D-74C7-45FB-AB1B-28AAA803EB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9235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417" cy="511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09" tIns="49505" rIns="99009" bIns="49505" numCol="1" anchor="t" anchorCtr="0" compatLnSpc="1">
            <a:prstTxWarp prst="textNoShape">
              <a:avLst/>
            </a:prstTxWarp>
          </a:bodyPr>
          <a:lstStyle>
            <a:lvl1pPr algn="l" defTabSz="989639">
              <a:defRPr sz="1300" b="1">
                <a:latin typeface="Times" pitchFamily="18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883" y="0"/>
            <a:ext cx="3076417" cy="511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09" tIns="49505" rIns="99009" bIns="49505" numCol="1" anchor="t" anchorCtr="0" compatLnSpc="1">
            <a:prstTxWarp prst="textNoShape">
              <a:avLst/>
            </a:prstTxWarp>
          </a:bodyPr>
          <a:lstStyle>
            <a:lvl1pPr algn="r" defTabSz="989639">
              <a:defRPr sz="1300" b="1">
                <a:latin typeface="Times" pitchFamily="18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07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401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467" y="4861791"/>
            <a:ext cx="5206366" cy="4606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09" tIns="49505" rIns="99009" bIns="4950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 smtClean="0"/>
              <a:t>Click to edit Master text styles</a:t>
            </a:r>
          </a:p>
          <a:p>
            <a:pPr lvl="1"/>
            <a:r>
              <a:rPr lang="en-US" altLang="en-US" noProof="0" smtClean="0"/>
              <a:t>Second level</a:t>
            </a:r>
          </a:p>
          <a:p>
            <a:pPr lvl="2"/>
            <a:r>
              <a:rPr lang="en-US" altLang="en-US" noProof="0" smtClean="0"/>
              <a:t>Third level</a:t>
            </a:r>
          </a:p>
          <a:p>
            <a:pPr lvl="3"/>
            <a:r>
              <a:rPr lang="en-US" altLang="en-US" noProof="0" smtClean="0"/>
              <a:t>Fourth level</a:t>
            </a:r>
          </a:p>
          <a:p>
            <a:pPr lvl="4"/>
            <a:r>
              <a:rPr lang="en-US" altLang="en-US" noProof="0" smtClean="0"/>
              <a:t>Fifth level</a:t>
            </a:r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3582"/>
            <a:ext cx="3076417" cy="511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09" tIns="49505" rIns="99009" bIns="49505" numCol="1" anchor="b" anchorCtr="0" compatLnSpc="1">
            <a:prstTxWarp prst="textNoShape">
              <a:avLst/>
            </a:prstTxWarp>
          </a:bodyPr>
          <a:lstStyle>
            <a:lvl1pPr algn="l" defTabSz="989639">
              <a:defRPr sz="1300" b="1">
                <a:latin typeface="Times" pitchFamily="18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68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883" y="9723582"/>
            <a:ext cx="3076417" cy="511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09" tIns="49505" rIns="99009" bIns="49505" numCol="1" anchor="b" anchorCtr="0" compatLnSpc="1">
            <a:prstTxWarp prst="textNoShape">
              <a:avLst/>
            </a:prstTxWarp>
          </a:bodyPr>
          <a:lstStyle>
            <a:lvl1pPr algn="r" defTabSz="989639">
              <a:defRPr sz="1300" b="1">
                <a:latin typeface="Times" pitchFamily="18" charset="0"/>
              </a:defRPr>
            </a:lvl1pPr>
          </a:lstStyle>
          <a:p>
            <a:pPr>
              <a:defRPr/>
            </a:pPr>
            <a:fld id="{940D8D97-C8A2-4C8B-AE65-E1918025608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62541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545998B-1F94-44B8-A76E-3DE7647408A1}" type="slidenum">
              <a:rPr lang="en-US" altLang="en-US" smtClean="0"/>
              <a:pPr/>
              <a:t>1</a:t>
            </a:fld>
            <a:endParaRPr lang="en-US" altLang="en-US" smtClean="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hu-H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8901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Arial" charset="0"/>
              </a:defRPr>
            </a:lvl1pPr>
            <a:lvl2pPr marL="742950" indent="-285750" defTabSz="989013" eaLnBrk="0" hangingPunct="0"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2pPr>
            <a:lvl3pPr marL="1143000" indent="-228600" defTabSz="989013" eaLnBrk="0" hangingPunct="0"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3pPr>
            <a:lvl4pPr marL="1600200" indent="-228600" defTabSz="989013" eaLnBrk="0" hangingPunct="0"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4pPr>
            <a:lvl5pPr marL="2057400" indent="-228600" defTabSz="989013" eaLnBrk="0" hangingPunct="0"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5pPr>
            <a:lvl6pPr marL="25146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6pPr>
            <a:lvl7pPr marL="29718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7pPr>
            <a:lvl8pPr marL="34290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8pPr>
            <a:lvl9pPr marL="38862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BB5FCD8D-E6C3-474B-8045-2E150A9F3505}" type="slidenum">
              <a:rPr lang="en-US" sz="1300">
                <a:latin typeface="Times" charset="0"/>
              </a:rPr>
              <a:pPr eaLnBrk="1" hangingPunct="1"/>
              <a:t>3</a:t>
            </a:fld>
            <a:endParaRPr lang="en-US" sz="1300">
              <a:latin typeface="Times" charset="0"/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hu-HU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8901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Arial" charset="0"/>
              </a:defRPr>
            </a:lvl1pPr>
            <a:lvl2pPr marL="742950" indent="-285750" defTabSz="989013" eaLnBrk="0" hangingPunct="0"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2pPr>
            <a:lvl3pPr marL="1143000" indent="-228600" defTabSz="989013" eaLnBrk="0" hangingPunct="0"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3pPr>
            <a:lvl4pPr marL="1600200" indent="-228600" defTabSz="989013" eaLnBrk="0" hangingPunct="0"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4pPr>
            <a:lvl5pPr marL="2057400" indent="-228600" defTabSz="989013" eaLnBrk="0" hangingPunct="0"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5pPr>
            <a:lvl6pPr marL="25146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6pPr>
            <a:lvl7pPr marL="29718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7pPr>
            <a:lvl8pPr marL="34290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8pPr>
            <a:lvl9pPr marL="38862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0A057378-0E33-AF4E-8524-2FADCCF5FE68}" type="slidenum">
              <a:rPr lang="en-US" sz="1300">
                <a:latin typeface="Times" charset="0"/>
              </a:rPr>
              <a:pPr eaLnBrk="1" hangingPunct="1"/>
              <a:t>4</a:t>
            </a:fld>
            <a:endParaRPr lang="en-US" sz="1300">
              <a:latin typeface="Times" charset="0"/>
            </a:endParaRPr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hu-HU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8901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Arial" charset="0"/>
              </a:defRPr>
            </a:lvl1pPr>
            <a:lvl2pPr marL="742950" indent="-285750" defTabSz="989013" eaLnBrk="0" hangingPunct="0"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2pPr>
            <a:lvl3pPr marL="1143000" indent="-228600" defTabSz="989013" eaLnBrk="0" hangingPunct="0"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3pPr>
            <a:lvl4pPr marL="1600200" indent="-228600" defTabSz="989013" eaLnBrk="0" hangingPunct="0"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4pPr>
            <a:lvl5pPr marL="2057400" indent="-228600" defTabSz="989013" eaLnBrk="0" hangingPunct="0"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5pPr>
            <a:lvl6pPr marL="25146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6pPr>
            <a:lvl7pPr marL="29718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7pPr>
            <a:lvl8pPr marL="34290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8pPr>
            <a:lvl9pPr marL="3886200" indent="-228600" defTabSz="9890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76E7B19A-DD62-BC45-BF4D-5345E01166E0}" type="slidenum">
              <a:rPr lang="en-US" sz="1300">
                <a:latin typeface="Times" charset="0"/>
              </a:rPr>
              <a:pPr eaLnBrk="1" hangingPunct="1"/>
              <a:t>5</a:t>
            </a:fld>
            <a:endParaRPr lang="en-US" sz="1300">
              <a:latin typeface="Times" charset="0"/>
            </a:endParaRPr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hu-HU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748D054-5751-4B55-881D-6D335394FEE5}" type="slidenum">
              <a:rPr lang="en-US" altLang="en-US" smtClean="0"/>
              <a:pPr/>
              <a:t>8</a:t>
            </a:fld>
            <a:endParaRPr lang="en-US" altLang="en-US" smtClean="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hu-H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EFF2A37-7B83-449D-ACE7-9B15AFED6665}" type="slidenum">
              <a:rPr lang="en-US" altLang="en-US" smtClean="0"/>
              <a:pPr/>
              <a:t>9</a:t>
            </a:fld>
            <a:endParaRPr lang="en-US" altLang="en-US" smtClean="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hu-H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EC03515-26AD-4B6E-A7E6-E4D7E1487EE9}" type="slidenum">
              <a:rPr lang="en-US" altLang="en-US" smtClean="0"/>
              <a:pPr/>
              <a:t>10</a:t>
            </a:fld>
            <a:endParaRPr lang="en-US" altLang="en-US" smtClean="0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hu-HU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1E8FEF5-9C1E-4059-88A2-ECCBD2AB9E1E}" type="slidenum">
              <a:rPr lang="en-US" altLang="en-US" smtClean="0"/>
              <a:pPr/>
              <a:t>11</a:t>
            </a:fld>
            <a:endParaRPr lang="en-US" altLang="en-US" smtClean="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hu-HU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BAD8A1-38F1-4E58-B764-CC909536A75A}" type="slidenum">
              <a:rPr lang="en-US" altLang="en-US" smtClean="0"/>
              <a:pPr/>
              <a:t>12</a:t>
            </a:fld>
            <a:endParaRPr lang="en-US" altLang="en-US" smtClean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hu-HU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9F75A9-B2D0-405C-AFBD-F06BA6DFFD04}" type="slidenum">
              <a:rPr lang="en-US" altLang="en-US" smtClean="0"/>
              <a:pPr/>
              <a:t>13</a:t>
            </a:fld>
            <a:endParaRPr lang="en-US" altLang="en-US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hu-HU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15FCA36-AE1D-48B2-ABF3-70D19ABC94CF}" type="slidenum">
              <a:rPr lang="en-US" altLang="en-US" smtClean="0"/>
              <a:pPr/>
              <a:t>14</a:t>
            </a:fld>
            <a:endParaRPr lang="en-US" altLang="en-US" smtClean="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hu-HU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1BFD1A3-F72B-4980-998C-D2B870CAB7F6}" type="slidenum">
              <a:rPr lang="en-US" altLang="en-US" smtClean="0"/>
              <a:pPr/>
              <a:t>15</a:t>
            </a:fld>
            <a:endParaRPr lang="en-US" altLang="en-US" smtClean="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hu-HU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61E0038-700D-4096-BAAD-3E2C4B27876A}" type="slidenum">
              <a:rPr lang="en-US" altLang="en-US" smtClean="0"/>
              <a:pPr/>
              <a:t>16</a:t>
            </a:fld>
            <a:endParaRPr lang="en-US" altLang="en-US" smtClean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hu-HU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CC790FC-B48E-460E-86EE-5D054DC5A699}" type="slidenum">
              <a:rPr lang="en-US" altLang="en-US" smtClean="0"/>
              <a:pPr/>
              <a:t>17</a:t>
            </a:fld>
            <a:endParaRPr lang="en-US" altLang="en-US" smtClean="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hu-HU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B7567BC-0175-44A8-A5DA-B0B0D912FFC5}" type="slidenum">
              <a:rPr lang="en-US" altLang="en-US" smtClean="0"/>
              <a:pPr/>
              <a:t>18</a:t>
            </a:fld>
            <a:endParaRPr lang="en-US" altLang="en-US" smtClean="0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hu-HU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40D8D97-C8A2-4C8B-AE65-E19180256080}" type="slidenum">
              <a:rPr lang="en-US" altLang="en-US" smtClean="0"/>
              <a:pPr>
                <a:defRPr/>
              </a:pPr>
              <a:t>23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5433628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376F1F8-1134-46A5-82EE-6FC5F0A34A44}" type="slidenum">
              <a:rPr lang="en-US" altLang="en-US" smtClean="0"/>
              <a:pPr/>
              <a:t>33</a:t>
            </a:fld>
            <a:endParaRPr lang="en-US" altLang="en-US" smtClean="0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hu-HU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5BBF4C7-B185-4F3A-8005-81F07964CDB3}" type="slidenum">
              <a:rPr lang="en-US" altLang="en-US" smtClean="0"/>
              <a:pPr/>
              <a:t>34</a:t>
            </a:fld>
            <a:endParaRPr lang="en-US" altLang="en-US" smtClean="0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hu-HU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B94121C-F134-47B2-A910-60CFCE38DD87}" type="slidenum">
              <a:rPr lang="en-US" altLang="en-US" smtClean="0"/>
              <a:pPr/>
              <a:t>35</a:t>
            </a:fld>
            <a:endParaRPr lang="en-US" altLang="en-US" smtClean="0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hu-HU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9B72FB6-ECD9-4405-997F-59B0A006F6B7}" type="slidenum">
              <a:rPr lang="en-US" altLang="en-US" smtClean="0"/>
              <a:pPr/>
              <a:t>36</a:t>
            </a:fld>
            <a:endParaRPr lang="en-US" altLang="en-US" smtClean="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hu-H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Taiwan mini-workshop, January 2009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D02286-C413-453C-AA23-8B521FC7B56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Taiwan mini-workshop, January 2009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AEA180-D6B3-4C9F-BB40-9359835B6DE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Taiwan mini-workshop, January 2009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E7613F-017F-4F52-AEC7-BCA841A67A6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Taiwan mini-workshop, January 2009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D0024-FEB5-4849-9D7A-1BC9A419348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Taiwan mini-workshop, January 2009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70639C-6AA7-4FFD-8B17-7656BF29B38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Taiwan mini-workshop, January 2009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BD4405-1D84-4F90-A36B-A66A123C5CC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Taiwan mini-workshop, January 2009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8CA37B-8708-42F1-9721-BAAEFD96F45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Taiwan mini-workshop, January 2009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0640E5-12FC-43ED-A1D9-39CCAB530FA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u-HU" noProof="0" smtClean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Taiwan mini-workshop, January 2009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9C72FF-6665-406B-B092-FFCDCA19F63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Taiwan mini-workshop, January 2009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12BA41-80E1-40B1-8E2F-BE5F5D3BC5C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Taiwan mini-workshop, January 2009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546DDE-010A-43ED-B720-66E4E285912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Taiwan mini-workshop, January 2009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FDC128-2A82-4F53-BE3D-DD050163D3B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r>
              <a:rPr lang="en-US" altLang="en-US"/>
              <a:t>Taiwan mini-workshop, January 2009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07659D68-A8FB-4F7F-A636-49E3EFCD05C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1" Type="http://schemas.openxmlformats.org/officeDocument/2006/relationships/image" Target="../media/image5.wmf"/><Relationship Id="rId12" Type="http://schemas.openxmlformats.org/officeDocument/2006/relationships/oleObject" Target="../embeddings/oleObject5.bin"/><Relationship Id="rId13" Type="http://schemas.openxmlformats.org/officeDocument/2006/relationships/image" Target="../media/image6.wmf"/><Relationship Id="rId14" Type="http://schemas.openxmlformats.org/officeDocument/2006/relationships/oleObject" Target="../embeddings/oleObject6.bin"/><Relationship Id="rId15" Type="http://schemas.openxmlformats.org/officeDocument/2006/relationships/image" Target="../media/image7.wmf"/><Relationship Id="rId16" Type="http://schemas.openxmlformats.org/officeDocument/2006/relationships/oleObject" Target="../embeddings/oleObject7.bin"/><Relationship Id="rId17" Type="http://schemas.openxmlformats.org/officeDocument/2006/relationships/image" Target="../media/image8.w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3.xml"/><Relationship Id="rId4" Type="http://schemas.openxmlformats.org/officeDocument/2006/relationships/oleObject" Target="../embeddings/oleObject1.bin"/><Relationship Id="rId5" Type="http://schemas.openxmlformats.org/officeDocument/2006/relationships/image" Target="../media/image2.wmf"/><Relationship Id="rId6" Type="http://schemas.openxmlformats.org/officeDocument/2006/relationships/oleObject" Target="../embeddings/oleObject2.bin"/><Relationship Id="rId7" Type="http://schemas.openxmlformats.org/officeDocument/2006/relationships/image" Target="../media/image3.wmf"/><Relationship Id="rId8" Type="http://schemas.openxmlformats.org/officeDocument/2006/relationships/oleObject" Target="../embeddings/oleObject3.bin"/><Relationship Id="rId9" Type="http://schemas.openxmlformats.org/officeDocument/2006/relationships/image" Target="../media/image4.wmf"/><Relationship Id="rId10" Type="http://schemas.openxmlformats.org/officeDocument/2006/relationships/oleObject" Target="../embeddings/oleObject4.bin"/></Relationships>
</file>

<file path=ppt/slides/_rels/slide5.xml.rels><?xml version="1.0" encoding="UTF-8" standalone="yes"?>
<Relationships xmlns="http://schemas.openxmlformats.org/package/2006/relationships"><Relationship Id="rId11" Type="http://schemas.openxmlformats.org/officeDocument/2006/relationships/image" Target="../media/image5.wmf"/><Relationship Id="rId12" Type="http://schemas.openxmlformats.org/officeDocument/2006/relationships/oleObject" Target="../embeddings/oleObject10.bin"/><Relationship Id="rId13" Type="http://schemas.openxmlformats.org/officeDocument/2006/relationships/image" Target="../media/image12.wmf"/><Relationship Id="rId14" Type="http://schemas.openxmlformats.org/officeDocument/2006/relationships/oleObject" Target="../embeddings/Microsoft_Equation3.bin"/><Relationship Id="rId15" Type="http://schemas.openxmlformats.org/officeDocument/2006/relationships/image" Target="../media/image13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4.xml"/><Relationship Id="rId4" Type="http://schemas.openxmlformats.org/officeDocument/2006/relationships/oleObject" Target="../embeddings/Microsoft_Equation1.bin"/><Relationship Id="rId5" Type="http://schemas.openxmlformats.org/officeDocument/2006/relationships/image" Target="../media/image9.emf"/><Relationship Id="rId6" Type="http://schemas.openxmlformats.org/officeDocument/2006/relationships/oleObject" Target="../embeddings/oleObject8.bin"/><Relationship Id="rId7" Type="http://schemas.openxmlformats.org/officeDocument/2006/relationships/image" Target="../media/image10.wmf"/><Relationship Id="rId8" Type="http://schemas.openxmlformats.org/officeDocument/2006/relationships/oleObject" Target="../embeddings/Microsoft_Equation2.bin"/><Relationship Id="rId9" Type="http://schemas.openxmlformats.org/officeDocument/2006/relationships/image" Target="../media/image11.emf"/><Relationship Id="rId10" Type="http://schemas.openxmlformats.org/officeDocument/2006/relationships/oleObject" Target="../embeddings/oleObject9.bin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4.bin"/><Relationship Id="rId20" Type="http://schemas.openxmlformats.org/officeDocument/2006/relationships/image" Target="../media/image22.emf"/><Relationship Id="rId21" Type="http://schemas.openxmlformats.org/officeDocument/2006/relationships/oleObject" Target="../embeddings/Microsoft_Equation5.bin"/><Relationship Id="rId22" Type="http://schemas.openxmlformats.org/officeDocument/2006/relationships/image" Target="../media/image23.emf"/><Relationship Id="rId10" Type="http://schemas.openxmlformats.org/officeDocument/2006/relationships/image" Target="../media/image17.wmf"/><Relationship Id="rId11" Type="http://schemas.openxmlformats.org/officeDocument/2006/relationships/oleObject" Target="../embeddings/oleObject15.bin"/><Relationship Id="rId12" Type="http://schemas.openxmlformats.org/officeDocument/2006/relationships/image" Target="../media/image18.wmf"/><Relationship Id="rId13" Type="http://schemas.openxmlformats.org/officeDocument/2006/relationships/oleObject" Target="../embeddings/oleObject16.bin"/><Relationship Id="rId14" Type="http://schemas.openxmlformats.org/officeDocument/2006/relationships/image" Target="../media/image19.wmf"/><Relationship Id="rId15" Type="http://schemas.openxmlformats.org/officeDocument/2006/relationships/oleObject" Target="../embeddings/oleObject17.bin"/><Relationship Id="rId16" Type="http://schemas.openxmlformats.org/officeDocument/2006/relationships/image" Target="../media/image20.wmf"/><Relationship Id="rId17" Type="http://schemas.openxmlformats.org/officeDocument/2006/relationships/oleObject" Target="../embeddings/oleObject18.bin"/><Relationship Id="rId18" Type="http://schemas.openxmlformats.org/officeDocument/2006/relationships/image" Target="../media/image21.wmf"/><Relationship Id="rId19" Type="http://schemas.openxmlformats.org/officeDocument/2006/relationships/oleObject" Target="../embeddings/Microsoft_Equation4.bin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7.xml"/><Relationship Id="rId3" Type="http://schemas.openxmlformats.org/officeDocument/2006/relationships/oleObject" Target="../embeddings/oleObject11.bin"/><Relationship Id="rId4" Type="http://schemas.openxmlformats.org/officeDocument/2006/relationships/image" Target="../media/image14.wmf"/><Relationship Id="rId5" Type="http://schemas.openxmlformats.org/officeDocument/2006/relationships/oleObject" Target="../embeddings/oleObject12.bin"/><Relationship Id="rId6" Type="http://schemas.openxmlformats.org/officeDocument/2006/relationships/image" Target="../media/image15.wmf"/><Relationship Id="rId7" Type="http://schemas.openxmlformats.org/officeDocument/2006/relationships/oleObject" Target="../embeddings/oleObject13.bin"/><Relationship Id="rId8" Type="http://schemas.openxmlformats.org/officeDocument/2006/relationships/image" Target="../media/image16.w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5.wmf"/><Relationship Id="rId12" Type="http://schemas.openxmlformats.org/officeDocument/2006/relationships/oleObject" Target="../embeddings/oleObject21.bin"/><Relationship Id="rId13" Type="http://schemas.openxmlformats.org/officeDocument/2006/relationships/image" Target="../media/image26.wmf"/><Relationship Id="rId14" Type="http://schemas.openxmlformats.org/officeDocument/2006/relationships/oleObject" Target="../embeddings/oleObject22.bin"/><Relationship Id="rId15" Type="http://schemas.openxmlformats.org/officeDocument/2006/relationships/image" Target="../media/image27.w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5.xml"/><Relationship Id="rId4" Type="http://schemas.openxmlformats.org/officeDocument/2006/relationships/image" Target="../media/image28.png"/><Relationship Id="rId5" Type="http://schemas.openxmlformats.org/officeDocument/2006/relationships/image" Target="../media/image29.png"/><Relationship Id="rId6" Type="http://schemas.openxmlformats.org/officeDocument/2006/relationships/image" Target="../media/image30.png"/><Relationship Id="rId7" Type="http://schemas.openxmlformats.org/officeDocument/2006/relationships/image" Target="../media/image31.png"/><Relationship Id="rId8" Type="http://schemas.openxmlformats.org/officeDocument/2006/relationships/oleObject" Target="../embeddings/oleObject19.bin"/><Relationship Id="rId9" Type="http://schemas.openxmlformats.org/officeDocument/2006/relationships/image" Target="../media/image24.wmf"/><Relationship Id="rId10" Type="http://schemas.openxmlformats.org/officeDocument/2006/relationships/oleObject" Target="../embeddings/oleObject20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4" Type="http://schemas.openxmlformats.org/officeDocument/2006/relationships/oleObject" Target="../embeddings/oleObject23.bin"/><Relationship Id="rId5" Type="http://schemas.openxmlformats.org/officeDocument/2006/relationships/image" Target="../media/image32.wmf"/><Relationship Id="rId6" Type="http://schemas.openxmlformats.org/officeDocument/2006/relationships/oleObject" Target="../embeddings/oleObject24.bin"/><Relationship Id="rId7" Type="http://schemas.openxmlformats.org/officeDocument/2006/relationships/image" Target="../media/image33.wmf"/><Relationship Id="rId8" Type="http://schemas.openxmlformats.org/officeDocument/2006/relationships/oleObject" Target="../embeddings/oleObject25.bin"/><Relationship Id="rId9" Type="http://schemas.openxmlformats.org/officeDocument/2006/relationships/image" Target="../media/image34.w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1" Type="http://schemas.openxmlformats.org/officeDocument/2006/relationships/image" Target="../media/image35.wmf"/><Relationship Id="rId12" Type="http://schemas.openxmlformats.org/officeDocument/2006/relationships/oleObject" Target="../embeddings/oleObject27.bin"/><Relationship Id="rId13" Type="http://schemas.openxmlformats.org/officeDocument/2006/relationships/image" Target="../media/image36.wmf"/><Relationship Id="rId14" Type="http://schemas.openxmlformats.org/officeDocument/2006/relationships/oleObject" Target="../embeddings/oleObject28.bin"/><Relationship Id="rId15" Type="http://schemas.openxmlformats.org/officeDocument/2006/relationships/image" Target="../media/image37.wmf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38.png"/><Relationship Id="rId5" Type="http://schemas.openxmlformats.org/officeDocument/2006/relationships/image" Target="../media/image39.png"/><Relationship Id="rId6" Type="http://schemas.openxmlformats.org/officeDocument/2006/relationships/image" Target="../media/image40.png"/><Relationship Id="rId7" Type="http://schemas.openxmlformats.org/officeDocument/2006/relationships/image" Target="../media/image41.png"/><Relationship Id="rId8" Type="http://schemas.openxmlformats.org/officeDocument/2006/relationships/image" Target="../media/image42.png"/><Relationship Id="rId9" Type="http://schemas.openxmlformats.org/officeDocument/2006/relationships/image" Target="../media/image43.png"/><Relationship Id="rId10" Type="http://schemas.openxmlformats.org/officeDocument/2006/relationships/oleObject" Target="../embeddings/oleObject26.bin"/></Relationships>
</file>

<file path=ppt/slides/_rels/slide11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30.bin"/><Relationship Id="rId12" Type="http://schemas.openxmlformats.org/officeDocument/2006/relationships/image" Target="../media/image45.wmf"/><Relationship Id="rId13" Type="http://schemas.openxmlformats.org/officeDocument/2006/relationships/oleObject" Target="../embeddings/oleObject31.bin"/><Relationship Id="rId14" Type="http://schemas.openxmlformats.org/officeDocument/2006/relationships/image" Target="../media/image46.wmf"/><Relationship Id="rId15" Type="http://schemas.openxmlformats.org/officeDocument/2006/relationships/oleObject" Target="../embeddings/oleObject32.bin"/><Relationship Id="rId16" Type="http://schemas.openxmlformats.org/officeDocument/2006/relationships/image" Target="../media/image47.wmf"/><Relationship Id="rId17" Type="http://schemas.openxmlformats.org/officeDocument/2006/relationships/oleObject" Target="../embeddings/Microsoft_Equation6.bin"/><Relationship Id="rId18" Type="http://schemas.openxmlformats.org/officeDocument/2006/relationships/image" Target="../media/image48.emf"/><Relationship Id="rId1" Type="http://schemas.openxmlformats.org/officeDocument/2006/relationships/vmlDrawing" Target="../drawings/vmlDrawing7.vml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49.png"/><Relationship Id="rId5" Type="http://schemas.openxmlformats.org/officeDocument/2006/relationships/image" Target="../media/image50.png"/><Relationship Id="rId6" Type="http://schemas.openxmlformats.org/officeDocument/2006/relationships/image" Target="../media/image51.png"/><Relationship Id="rId7" Type="http://schemas.openxmlformats.org/officeDocument/2006/relationships/image" Target="../media/image52.png"/><Relationship Id="rId8" Type="http://schemas.openxmlformats.org/officeDocument/2006/relationships/image" Target="../media/image53.png"/><Relationship Id="rId9" Type="http://schemas.openxmlformats.org/officeDocument/2006/relationships/oleObject" Target="../embeddings/oleObject29.bin"/><Relationship Id="rId10" Type="http://schemas.openxmlformats.org/officeDocument/2006/relationships/image" Target="../media/image44.w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4.emf"/></Relationships>
</file>

<file path=ppt/slides/_rels/slide13.xml.rels><?xml version="1.0" encoding="UTF-8" standalone="yes"?>
<Relationships xmlns="http://schemas.openxmlformats.org/package/2006/relationships"><Relationship Id="rId11" Type="http://schemas.openxmlformats.org/officeDocument/2006/relationships/image" Target="../media/image56.emf"/><Relationship Id="rId12" Type="http://schemas.openxmlformats.org/officeDocument/2006/relationships/oleObject" Target="../embeddings/Microsoft_Equation8.bin"/><Relationship Id="rId13" Type="http://schemas.openxmlformats.org/officeDocument/2006/relationships/image" Target="../media/image57.emf"/><Relationship Id="rId14" Type="http://schemas.openxmlformats.org/officeDocument/2006/relationships/oleObject" Target="../embeddings/oleObject34.bin"/><Relationship Id="rId15" Type="http://schemas.openxmlformats.org/officeDocument/2006/relationships/image" Target="../media/image58.wmf"/><Relationship Id="rId16" Type="http://schemas.openxmlformats.org/officeDocument/2006/relationships/oleObject" Target="../embeddings/oleObject35.bin"/><Relationship Id="rId17" Type="http://schemas.openxmlformats.org/officeDocument/2006/relationships/image" Target="../media/image59.wmf"/><Relationship Id="rId18" Type="http://schemas.openxmlformats.org/officeDocument/2006/relationships/oleObject" Target="../embeddings/Microsoft_Equation9.bin"/><Relationship Id="rId19" Type="http://schemas.openxmlformats.org/officeDocument/2006/relationships/image" Target="../media/image60.emf"/><Relationship Id="rId1" Type="http://schemas.openxmlformats.org/officeDocument/2006/relationships/vmlDrawing" Target="../drawings/vmlDrawing8.vml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61.png"/><Relationship Id="rId5" Type="http://schemas.openxmlformats.org/officeDocument/2006/relationships/image" Target="../media/image62.png"/><Relationship Id="rId6" Type="http://schemas.openxmlformats.org/officeDocument/2006/relationships/image" Target="../media/image63.png"/><Relationship Id="rId7" Type="http://schemas.openxmlformats.org/officeDocument/2006/relationships/image" Target="../media/image64.png"/><Relationship Id="rId8" Type="http://schemas.openxmlformats.org/officeDocument/2006/relationships/oleObject" Target="../embeddings/oleObject33.bin"/><Relationship Id="rId9" Type="http://schemas.openxmlformats.org/officeDocument/2006/relationships/image" Target="../media/image55.wmf"/><Relationship Id="rId10" Type="http://schemas.openxmlformats.org/officeDocument/2006/relationships/oleObject" Target="../embeddings/Microsoft_Equation7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67.png"/><Relationship Id="rId5" Type="http://schemas.openxmlformats.org/officeDocument/2006/relationships/image" Target="../media/image68.png"/><Relationship Id="rId6" Type="http://schemas.openxmlformats.org/officeDocument/2006/relationships/image" Target="../media/image69.png"/><Relationship Id="rId7" Type="http://schemas.openxmlformats.org/officeDocument/2006/relationships/oleObject" Target="../embeddings/oleObject36.bin"/><Relationship Id="rId8" Type="http://schemas.openxmlformats.org/officeDocument/2006/relationships/image" Target="../media/image65.wmf"/><Relationship Id="rId9" Type="http://schemas.openxmlformats.org/officeDocument/2006/relationships/oleObject" Target="../embeddings/oleObject37.bin"/><Relationship Id="rId10" Type="http://schemas.openxmlformats.org/officeDocument/2006/relationships/image" Target="../media/image66.wmf"/><Relationship Id="rId11" Type="http://schemas.openxmlformats.org/officeDocument/2006/relationships/image" Target="../media/image70.png"/><Relationship Id="rId1" Type="http://schemas.openxmlformats.org/officeDocument/2006/relationships/vmlDrawing" Target="../drawings/vmlDrawing9.vml"/><Relationship Id="rId2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72.png"/><Relationship Id="rId5" Type="http://schemas.openxmlformats.org/officeDocument/2006/relationships/image" Target="../media/image73.png"/><Relationship Id="rId6" Type="http://schemas.openxmlformats.org/officeDocument/2006/relationships/image" Target="../media/image74.png"/><Relationship Id="rId7" Type="http://schemas.openxmlformats.org/officeDocument/2006/relationships/image" Target="../media/image75.png"/><Relationship Id="rId8" Type="http://schemas.openxmlformats.org/officeDocument/2006/relationships/oleObject" Target="../embeddings/oleObject38.bin"/><Relationship Id="rId9" Type="http://schemas.openxmlformats.org/officeDocument/2006/relationships/image" Target="../media/image71.wmf"/><Relationship Id="rId1" Type="http://schemas.openxmlformats.org/officeDocument/2006/relationships/vmlDrawing" Target="../drawings/vmlDrawing10.vml"/><Relationship Id="rId2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77.png"/><Relationship Id="rId5" Type="http://schemas.openxmlformats.org/officeDocument/2006/relationships/oleObject" Target="../embeddings/oleObject39.bin"/><Relationship Id="rId6" Type="http://schemas.openxmlformats.org/officeDocument/2006/relationships/image" Target="../media/image76.wmf"/><Relationship Id="rId1" Type="http://schemas.openxmlformats.org/officeDocument/2006/relationships/vmlDrawing" Target="../drawings/vmlDrawing11.vml"/><Relationship Id="rId2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4" Type="http://schemas.openxmlformats.org/officeDocument/2006/relationships/image" Target="../media/image79.emf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4.xml"/></Relationships>
</file>

<file path=ppt/slides/_rels/slide18.xml.rels><?xml version="1.0" encoding="UTF-8" standalone="yes"?>
<Relationships xmlns="http://schemas.openxmlformats.org/package/2006/relationships"><Relationship Id="rId11" Type="http://schemas.openxmlformats.org/officeDocument/2006/relationships/image" Target="../media/image82.wmf"/><Relationship Id="rId12" Type="http://schemas.openxmlformats.org/officeDocument/2006/relationships/image" Target="../media/image84.png"/><Relationship Id="rId13" Type="http://schemas.openxmlformats.org/officeDocument/2006/relationships/image" Target="../media/image85.png"/><Relationship Id="rId14" Type="http://schemas.openxmlformats.org/officeDocument/2006/relationships/oleObject" Target="../embeddings/oleObject43.bin"/><Relationship Id="rId15" Type="http://schemas.openxmlformats.org/officeDocument/2006/relationships/image" Target="../media/image83.wmf"/><Relationship Id="rId1" Type="http://schemas.openxmlformats.org/officeDocument/2006/relationships/vmlDrawing" Target="../drawings/vmlDrawing12.vml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15.xml"/><Relationship Id="rId4" Type="http://schemas.openxmlformats.org/officeDocument/2006/relationships/oleObject" Target="../embeddings/oleObject40.bin"/><Relationship Id="rId5" Type="http://schemas.openxmlformats.org/officeDocument/2006/relationships/image" Target="../media/image80.wmf"/><Relationship Id="rId6" Type="http://schemas.openxmlformats.org/officeDocument/2006/relationships/oleObject" Target="../embeddings/Microsoft_Equation10.bin"/><Relationship Id="rId7" Type="http://schemas.openxmlformats.org/officeDocument/2006/relationships/image" Target="../media/image81.emf"/><Relationship Id="rId8" Type="http://schemas.openxmlformats.org/officeDocument/2006/relationships/oleObject" Target="../embeddings/oleObject41.bin"/><Relationship Id="rId9" Type="http://schemas.openxmlformats.org/officeDocument/2006/relationships/image" Target="../media/image24.wmf"/><Relationship Id="rId10" Type="http://schemas.openxmlformats.org/officeDocument/2006/relationships/oleObject" Target="../embeddings/oleObject42.bin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6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7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4" Type="http://schemas.openxmlformats.org/officeDocument/2006/relationships/image" Target="../media/image90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4" Type="http://schemas.openxmlformats.org/officeDocument/2006/relationships/image" Target="../media/image79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4" Type="http://schemas.openxmlformats.org/officeDocument/2006/relationships/oleObject" Target="../embeddings/oleObject44.bin"/><Relationship Id="rId5" Type="http://schemas.openxmlformats.org/officeDocument/2006/relationships/image" Target="../media/image93.wmf"/><Relationship Id="rId6" Type="http://schemas.openxmlformats.org/officeDocument/2006/relationships/oleObject" Target="../embeddings/oleObject45.bin"/><Relationship Id="rId7" Type="http://schemas.openxmlformats.org/officeDocument/2006/relationships/image" Target="../media/image94.wmf"/><Relationship Id="rId1" Type="http://schemas.openxmlformats.org/officeDocument/2006/relationships/vmlDrawing" Target="../drawings/vmlDrawing13.vml"/><Relationship Id="rId2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emf"/><Relationship Id="rId4" Type="http://schemas.openxmlformats.org/officeDocument/2006/relationships/image" Target="../media/image98.emf"/><Relationship Id="rId5" Type="http://schemas.openxmlformats.org/officeDocument/2006/relationships/image" Target="../media/image99.emf"/><Relationship Id="rId6" Type="http://schemas.openxmlformats.org/officeDocument/2006/relationships/oleObject" Target="../embeddings/Microsoft_Equation11.bin"/><Relationship Id="rId7" Type="http://schemas.openxmlformats.org/officeDocument/2006/relationships/image" Target="../media/image96.emf"/><Relationship Id="rId1" Type="http://schemas.openxmlformats.org/officeDocument/2006/relationships/vmlDrawing" Target="../drawings/vmlDrawing14.vml"/><Relationship Id="rId2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0.e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6.bin"/><Relationship Id="rId4" Type="http://schemas.openxmlformats.org/officeDocument/2006/relationships/image" Target="../media/image102.wmf"/><Relationship Id="rId5" Type="http://schemas.openxmlformats.org/officeDocument/2006/relationships/oleObject" Target="../embeddings/oleObject47.bin"/><Relationship Id="rId6" Type="http://schemas.openxmlformats.org/officeDocument/2006/relationships/image" Target="../media/image103.wmf"/><Relationship Id="rId7" Type="http://schemas.openxmlformats.org/officeDocument/2006/relationships/oleObject" Target="../embeddings/oleObject48.bin"/><Relationship Id="rId8" Type="http://schemas.openxmlformats.org/officeDocument/2006/relationships/image" Target="../media/image104.wmf"/><Relationship Id="rId9" Type="http://schemas.openxmlformats.org/officeDocument/2006/relationships/oleObject" Target="../embeddings/oleObject49.bin"/><Relationship Id="rId10" Type="http://schemas.openxmlformats.org/officeDocument/2006/relationships/image" Target="../media/image105.wmf"/><Relationship Id="rId1" Type="http://schemas.openxmlformats.org/officeDocument/2006/relationships/vmlDrawing" Target="../drawings/vmlDrawing15.vml"/><Relationship Id="rId2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09.wmf"/><Relationship Id="rId12" Type="http://schemas.openxmlformats.org/officeDocument/2006/relationships/oleObject" Target="../embeddings/oleObject54.bin"/><Relationship Id="rId13" Type="http://schemas.openxmlformats.org/officeDocument/2006/relationships/image" Target="../media/image110.wmf"/><Relationship Id="rId14" Type="http://schemas.openxmlformats.org/officeDocument/2006/relationships/image" Target="../media/image111.png"/><Relationship Id="rId1" Type="http://schemas.openxmlformats.org/officeDocument/2006/relationships/vmlDrawing" Target="../drawings/vmlDrawing16.vml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17.xml"/><Relationship Id="rId4" Type="http://schemas.openxmlformats.org/officeDocument/2006/relationships/oleObject" Target="../embeddings/oleObject50.bin"/><Relationship Id="rId5" Type="http://schemas.openxmlformats.org/officeDocument/2006/relationships/image" Target="../media/image106.wmf"/><Relationship Id="rId6" Type="http://schemas.openxmlformats.org/officeDocument/2006/relationships/oleObject" Target="../embeddings/oleObject51.bin"/><Relationship Id="rId7" Type="http://schemas.openxmlformats.org/officeDocument/2006/relationships/image" Target="../media/image107.wmf"/><Relationship Id="rId8" Type="http://schemas.openxmlformats.org/officeDocument/2006/relationships/oleObject" Target="../embeddings/oleObject52.bin"/><Relationship Id="rId9" Type="http://schemas.openxmlformats.org/officeDocument/2006/relationships/image" Target="../media/image108.wmf"/><Relationship Id="rId10" Type="http://schemas.openxmlformats.org/officeDocument/2006/relationships/oleObject" Target="../embeddings/oleObject53.bin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13.png"/><Relationship Id="rId5" Type="http://schemas.openxmlformats.org/officeDocument/2006/relationships/image" Target="../media/image114.png"/><Relationship Id="rId6" Type="http://schemas.openxmlformats.org/officeDocument/2006/relationships/oleObject" Target="../embeddings/oleObject55.bin"/><Relationship Id="rId7" Type="http://schemas.openxmlformats.org/officeDocument/2006/relationships/image" Target="../media/image112.wmf"/><Relationship Id="rId8" Type="http://schemas.openxmlformats.org/officeDocument/2006/relationships/image" Target="../media/image115.png"/><Relationship Id="rId1" Type="http://schemas.openxmlformats.org/officeDocument/2006/relationships/vmlDrawing" Target="../drawings/vmlDrawing17.vml"/><Relationship Id="rId2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4" Type="http://schemas.openxmlformats.org/officeDocument/2006/relationships/image" Target="../media/image117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9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1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4" Type="http://schemas.openxmlformats.org/officeDocument/2006/relationships/oleObject" Target="../embeddings/oleObject56.bin"/><Relationship Id="rId5" Type="http://schemas.openxmlformats.org/officeDocument/2006/relationships/image" Target="../media/image119.wmf"/><Relationship Id="rId1" Type="http://schemas.openxmlformats.org/officeDocument/2006/relationships/vmlDrawing" Target="../drawings/vmlDrawing18.vml"/><Relationship Id="rId2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1.png"/><Relationship Id="rId3" Type="http://schemas.openxmlformats.org/officeDocument/2006/relationships/image" Target="../media/image92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1.png"/><Relationship Id="rId3" Type="http://schemas.openxmlformats.org/officeDocument/2006/relationships/image" Target="../media/image92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2.png"/></Relationships>
</file>

<file path=ppt/slides/_rels/slide41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61.bin"/><Relationship Id="rId12" Type="http://schemas.openxmlformats.org/officeDocument/2006/relationships/image" Target="../media/image125.wmf"/><Relationship Id="rId13" Type="http://schemas.openxmlformats.org/officeDocument/2006/relationships/oleObject" Target="../embeddings/Microsoft_Equation12.bin"/><Relationship Id="rId14" Type="http://schemas.openxmlformats.org/officeDocument/2006/relationships/image" Target="../media/image126.emf"/><Relationship Id="rId1" Type="http://schemas.openxmlformats.org/officeDocument/2006/relationships/vmlDrawing" Target="../drawings/vmlDrawing19.vml"/><Relationship Id="rId2" Type="http://schemas.openxmlformats.org/officeDocument/2006/relationships/slideLayout" Target="../slideLayouts/slideLayout7.xml"/><Relationship Id="rId3" Type="http://schemas.openxmlformats.org/officeDocument/2006/relationships/oleObject" Target="../embeddings/oleObject57.bin"/><Relationship Id="rId4" Type="http://schemas.openxmlformats.org/officeDocument/2006/relationships/image" Target="../media/image20.wmf"/><Relationship Id="rId5" Type="http://schemas.openxmlformats.org/officeDocument/2006/relationships/oleObject" Target="../embeddings/oleObject58.bin"/><Relationship Id="rId6" Type="http://schemas.openxmlformats.org/officeDocument/2006/relationships/image" Target="../media/image21.wmf"/><Relationship Id="rId7" Type="http://schemas.openxmlformats.org/officeDocument/2006/relationships/oleObject" Target="../embeddings/oleObject59.bin"/><Relationship Id="rId8" Type="http://schemas.openxmlformats.org/officeDocument/2006/relationships/image" Target="../media/image123.wmf"/><Relationship Id="rId9" Type="http://schemas.openxmlformats.org/officeDocument/2006/relationships/oleObject" Target="../embeddings/oleObject60.bin"/><Relationship Id="rId10" Type="http://schemas.openxmlformats.org/officeDocument/2006/relationships/image" Target="../media/image124.wmf"/></Relationships>
</file>

<file path=ppt/slides/_rels/slide42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66.bin"/><Relationship Id="rId12" Type="http://schemas.openxmlformats.org/officeDocument/2006/relationships/image" Target="../media/image18.wmf"/><Relationship Id="rId13" Type="http://schemas.openxmlformats.org/officeDocument/2006/relationships/oleObject" Target="../embeddings/oleObject67.bin"/><Relationship Id="rId14" Type="http://schemas.openxmlformats.org/officeDocument/2006/relationships/image" Target="../media/image19.wmf"/><Relationship Id="rId15" Type="http://schemas.openxmlformats.org/officeDocument/2006/relationships/oleObject" Target="../embeddings/oleObject68.bin"/><Relationship Id="rId16" Type="http://schemas.openxmlformats.org/officeDocument/2006/relationships/image" Target="../media/image127.wmf"/><Relationship Id="rId17" Type="http://schemas.openxmlformats.org/officeDocument/2006/relationships/oleObject" Target="../embeddings/oleObject69.bin"/><Relationship Id="rId18" Type="http://schemas.openxmlformats.org/officeDocument/2006/relationships/image" Target="../media/image128.wmf"/><Relationship Id="rId1" Type="http://schemas.openxmlformats.org/officeDocument/2006/relationships/vmlDrawing" Target="../drawings/vmlDrawing20.vml"/><Relationship Id="rId2" Type="http://schemas.openxmlformats.org/officeDocument/2006/relationships/slideLayout" Target="../slideLayouts/slideLayout7.xml"/><Relationship Id="rId3" Type="http://schemas.openxmlformats.org/officeDocument/2006/relationships/oleObject" Target="../embeddings/oleObject62.bin"/><Relationship Id="rId4" Type="http://schemas.openxmlformats.org/officeDocument/2006/relationships/image" Target="../media/image14.wmf"/><Relationship Id="rId5" Type="http://schemas.openxmlformats.org/officeDocument/2006/relationships/oleObject" Target="../embeddings/oleObject63.bin"/><Relationship Id="rId6" Type="http://schemas.openxmlformats.org/officeDocument/2006/relationships/image" Target="../media/image15.wmf"/><Relationship Id="rId7" Type="http://schemas.openxmlformats.org/officeDocument/2006/relationships/oleObject" Target="../embeddings/oleObject64.bin"/><Relationship Id="rId8" Type="http://schemas.openxmlformats.org/officeDocument/2006/relationships/image" Target="../media/image16.wmf"/><Relationship Id="rId9" Type="http://schemas.openxmlformats.org/officeDocument/2006/relationships/oleObject" Target="../embeddings/oleObject65.bin"/><Relationship Id="rId10" Type="http://schemas.openxmlformats.org/officeDocument/2006/relationships/image" Target="../media/image17.wmf"/></Relationships>
</file>

<file path=ppt/slides/_rels/slide43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73.bin"/><Relationship Id="rId20" Type="http://schemas.openxmlformats.org/officeDocument/2006/relationships/image" Target="../media/image23.emf"/><Relationship Id="rId21" Type="http://schemas.openxmlformats.org/officeDocument/2006/relationships/oleObject" Target="../embeddings/Microsoft_Equation14.bin"/><Relationship Id="rId22" Type="http://schemas.openxmlformats.org/officeDocument/2006/relationships/image" Target="../media/image22.emf"/><Relationship Id="rId10" Type="http://schemas.openxmlformats.org/officeDocument/2006/relationships/image" Target="../media/image130.wmf"/><Relationship Id="rId11" Type="http://schemas.openxmlformats.org/officeDocument/2006/relationships/oleObject" Target="../embeddings/oleObject74.bin"/><Relationship Id="rId12" Type="http://schemas.openxmlformats.org/officeDocument/2006/relationships/image" Target="../media/image131.wmf"/><Relationship Id="rId13" Type="http://schemas.openxmlformats.org/officeDocument/2006/relationships/oleObject" Target="../embeddings/oleObject75.bin"/><Relationship Id="rId14" Type="http://schemas.openxmlformats.org/officeDocument/2006/relationships/image" Target="../media/image132.wmf"/><Relationship Id="rId15" Type="http://schemas.openxmlformats.org/officeDocument/2006/relationships/oleObject" Target="../embeddings/oleObject76.bin"/><Relationship Id="rId16" Type="http://schemas.openxmlformats.org/officeDocument/2006/relationships/image" Target="../media/image124.wmf"/><Relationship Id="rId17" Type="http://schemas.openxmlformats.org/officeDocument/2006/relationships/oleObject" Target="../embeddings/oleObject77.bin"/><Relationship Id="rId18" Type="http://schemas.openxmlformats.org/officeDocument/2006/relationships/image" Target="../media/image125.wmf"/><Relationship Id="rId19" Type="http://schemas.openxmlformats.org/officeDocument/2006/relationships/oleObject" Target="../embeddings/Microsoft_Equation13.bin"/><Relationship Id="rId1" Type="http://schemas.openxmlformats.org/officeDocument/2006/relationships/vmlDrawing" Target="../drawings/vmlDrawing21.vml"/><Relationship Id="rId2" Type="http://schemas.openxmlformats.org/officeDocument/2006/relationships/slideLayout" Target="../slideLayouts/slideLayout7.xml"/><Relationship Id="rId3" Type="http://schemas.openxmlformats.org/officeDocument/2006/relationships/oleObject" Target="../embeddings/oleObject70.bin"/><Relationship Id="rId4" Type="http://schemas.openxmlformats.org/officeDocument/2006/relationships/image" Target="../media/image20.wmf"/><Relationship Id="rId5" Type="http://schemas.openxmlformats.org/officeDocument/2006/relationships/oleObject" Target="../embeddings/oleObject71.bin"/><Relationship Id="rId6" Type="http://schemas.openxmlformats.org/officeDocument/2006/relationships/image" Target="../media/image21.wmf"/><Relationship Id="rId7" Type="http://schemas.openxmlformats.org/officeDocument/2006/relationships/oleObject" Target="../embeddings/oleObject72.bin"/><Relationship Id="rId8" Type="http://schemas.openxmlformats.org/officeDocument/2006/relationships/image" Target="../media/image129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Élőláb helye 4"/>
          <p:cNvSpPr>
            <a:spLocks noGrp="1"/>
          </p:cNvSpPr>
          <p:nvPr>
            <p:ph type="ftr" sz="quarter" idx="11"/>
          </p:nvPr>
        </p:nvSpPr>
        <p:spPr>
          <a:xfrm>
            <a:off x="2743200" y="6248400"/>
            <a:ext cx="3860800" cy="457200"/>
          </a:xfrm>
          <a:noFill/>
        </p:spPr>
        <p:txBody>
          <a:bodyPr/>
          <a:lstStyle/>
          <a:p>
            <a:r>
              <a:rPr lang="hu-HU" altLang="en-US" dirty="0" smtClean="0"/>
              <a:t>Chernogolovka, September </a:t>
            </a:r>
            <a:r>
              <a:rPr lang="hu-HU" altLang="en-US" dirty="0" smtClean="0"/>
              <a:t>2012</a:t>
            </a:r>
            <a:endParaRPr lang="en-US" altLang="en-US" dirty="0" smtClean="0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-3175" y="292100"/>
            <a:ext cx="9144000" cy="1016000"/>
          </a:xfrm>
          <a:solidFill>
            <a:schemeClr val="accent6">
              <a:lumMod val="50000"/>
            </a:schemeClr>
          </a:solidFill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hu-HU" altLang="en-US" sz="2800" dirty="0" smtClean="0">
                <a:solidFill>
                  <a:schemeClr val="accent3"/>
                </a:solidFill>
                <a:latin typeface="Calibri"/>
                <a:cs typeface="Calibri"/>
              </a:rPr>
              <a:t>Cavity-coupled strongly correlated nanodevices</a:t>
            </a:r>
            <a:endParaRPr lang="en-US" altLang="en-US" sz="2800" dirty="0" smtClean="0">
              <a:solidFill>
                <a:srgbClr val="000099"/>
              </a:solidFill>
              <a:latin typeface="Calibri"/>
              <a:cs typeface="Calibri"/>
            </a:endParaRPr>
          </a:p>
        </p:txBody>
      </p:sp>
      <p:sp>
        <p:nvSpPr>
          <p:cNvPr id="2150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84300" y="1913058"/>
            <a:ext cx="6400800" cy="1219200"/>
          </a:xfrm>
          <a:noFill/>
        </p:spPr>
        <p:txBody>
          <a:bodyPr/>
          <a:lstStyle/>
          <a:p>
            <a:pPr eaLnBrk="1" hangingPunct="1"/>
            <a:r>
              <a:rPr lang="en-US" altLang="en-US" sz="2000" dirty="0" smtClean="0">
                <a:solidFill>
                  <a:schemeClr val="accent6">
                    <a:lumMod val="50000"/>
                  </a:schemeClr>
                </a:solidFill>
                <a:latin typeface="Calibri"/>
                <a:cs typeface="Calibri"/>
              </a:rPr>
              <a:t>Gergely Zaránd </a:t>
            </a:r>
          </a:p>
          <a:p>
            <a:pPr eaLnBrk="1" hangingPunct="1"/>
            <a:r>
              <a:rPr lang="hu-HU" altLang="en-US" sz="1800" dirty="0" smtClean="0">
                <a:latin typeface="Calibri"/>
                <a:cs typeface="Calibri"/>
              </a:rPr>
              <a:t>TU </a:t>
            </a:r>
            <a:r>
              <a:rPr lang="en-US" altLang="en-US" sz="1800" dirty="0" smtClean="0">
                <a:latin typeface="Calibri"/>
                <a:cs typeface="Calibri"/>
              </a:rPr>
              <a:t>Budapest</a:t>
            </a:r>
            <a:endParaRPr lang="en-US" altLang="en-US" sz="1800" dirty="0" smtClean="0">
              <a:latin typeface="Calibri"/>
              <a:cs typeface="Calibri"/>
            </a:endParaRPr>
          </a:p>
        </p:txBody>
      </p:sp>
      <p:sp>
        <p:nvSpPr>
          <p:cNvPr id="6" name="Téglalap 5"/>
          <p:cNvSpPr/>
          <p:nvPr/>
        </p:nvSpPr>
        <p:spPr>
          <a:xfrm>
            <a:off x="470355" y="3531230"/>
            <a:ext cx="914400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600" dirty="0" err="1" smtClean="0">
                <a:latin typeface="Calibri"/>
                <a:cs typeface="Calibri"/>
              </a:rPr>
              <a:t>Exp</a:t>
            </a:r>
            <a:r>
              <a:rPr lang="hu-HU" sz="1600" dirty="0" smtClean="0">
                <a:latin typeface="Calibri"/>
                <a:cs typeface="Calibri"/>
              </a:rPr>
              <a:t>eriment</a:t>
            </a:r>
            <a:r>
              <a:rPr lang="en-US" sz="1600" dirty="0" smtClean="0">
                <a:latin typeface="Calibri"/>
                <a:cs typeface="Calibri"/>
              </a:rPr>
              <a:t>: </a:t>
            </a:r>
            <a:r>
              <a:rPr lang="hu-HU" sz="1600" dirty="0">
                <a:latin typeface="Calibri"/>
                <a:cs typeface="Calibri"/>
              </a:rPr>
              <a:t> </a:t>
            </a:r>
            <a:r>
              <a:rPr lang="en-US" sz="1600" b="1" dirty="0" smtClean="0">
                <a:latin typeface="Calibri"/>
                <a:cs typeface="Calibri"/>
              </a:rPr>
              <a:t>J</a:t>
            </a:r>
            <a:r>
              <a:rPr lang="en-US" sz="1600" b="1" dirty="0">
                <a:latin typeface="Calibri"/>
                <a:cs typeface="Calibri"/>
              </a:rPr>
              <a:t>. Basset</a:t>
            </a:r>
            <a:r>
              <a:rPr lang="en-US" sz="1600" dirty="0">
                <a:latin typeface="Calibri"/>
                <a:cs typeface="Calibri"/>
              </a:rPr>
              <a:t>, </a:t>
            </a:r>
            <a:r>
              <a:rPr lang="en-US" sz="1600" dirty="0" err="1">
                <a:latin typeface="Calibri"/>
                <a:cs typeface="Calibri"/>
              </a:rPr>
              <a:t>A.Yu</a:t>
            </a:r>
            <a:r>
              <a:rPr lang="en-US" sz="1600" dirty="0">
                <a:latin typeface="Calibri"/>
                <a:cs typeface="Calibri"/>
              </a:rPr>
              <a:t>. </a:t>
            </a:r>
            <a:r>
              <a:rPr lang="en-US" sz="1600" dirty="0" err="1">
                <a:latin typeface="Calibri"/>
                <a:cs typeface="Calibri"/>
              </a:rPr>
              <a:t>Kasumov</a:t>
            </a:r>
            <a:r>
              <a:rPr lang="en-US" sz="1600" dirty="0">
                <a:latin typeface="Calibri"/>
                <a:cs typeface="Calibri"/>
              </a:rPr>
              <a:t>, H. </a:t>
            </a:r>
            <a:r>
              <a:rPr lang="en-US" sz="1600" dirty="0" err="1">
                <a:latin typeface="Calibri"/>
                <a:cs typeface="Calibri"/>
              </a:rPr>
              <a:t>Bouchiat</a:t>
            </a:r>
            <a:r>
              <a:rPr lang="en-US" sz="1600" dirty="0">
                <a:latin typeface="Calibri"/>
                <a:cs typeface="Calibri"/>
              </a:rPr>
              <a:t>, and </a:t>
            </a:r>
            <a:r>
              <a:rPr lang="en-US" sz="1600" b="1" dirty="0">
                <a:latin typeface="Calibri"/>
                <a:cs typeface="Calibri"/>
              </a:rPr>
              <a:t>R. </a:t>
            </a:r>
            <a:r>
              <a:rPr lang="en-US" sz="1600" b="1" dirty="0" err="1" smtClean="0">
                <a:latin typeface="Calibri"/>
                <a:cs typeface="Calibri"/>
              </a:rPr>
              <a:t>Deblock</a:t>
            </a:r>
            <a:r>
              <a:rPr lang="en-US" sz="1600" b="1" dirty="0">
                <a:latin typeface="Calibri"/>
                <a:cs typeface="Calibri"/>
              </a:rPr>
              <a:t> </a:t>
            </a:r>
            <a:r>
              <a:rPr lang="en-US" sz="1600" i="1" dirty="0" smtClean="0">
                <a:latin typeface="Calibri"/>
                <a:cs typeface="Calibri"/>
              </a:rPr>
              <a:t>(</a:t>
            </a:r>
            <a:r>
              <a:rPr lang="fr-FR" sz="1600" i="1" dirty="0" smtClean="0">
                <a:latin typeface="Calibri"/>
                <a:cs typeface="Calibri"/>
              </a:rPr>
              <a:t>Orsay)</a:t>
            </a:r>
            <a:endParaRPr lang="hu-HU" sz="1600" i="1" dirty="0">
              <a:latin typeface="Calibri"/>
              <a:cs typeface="Calibri"/>
            </a:endParaRPr>
          </a:p>
          <a:p>
            <a:pPr algn="l"/>
            <a:r>
              <a:rPr lang="en-US" sz="1600" dirty="0" smtClean="0">
                <a:latin typeface="Calibri"/>
                <a:cs typeface="Calibri"/>
              </a:rPr>
              <a:t>Theory</a:t>
            </a:r>
            <a:r>
              <a:rPr lang="en-US" sz="1600" dirty="0" smtClean="0">
                <a:latin typeface="Calibri"/>
                <a:cs typeface="Calibri"/>
              </a:rPr>
              <a:t>: </a:t>
            </a:r>
            <a:r>
              <a:rPr lang="hu-HU" sz="1600" dirty="0" smtClean="0">
                <a:latin typeface="Calibri"/>
                <a:cs typeface="Calibri"/>
              </a:rPr>
              <a:t>	</a:t>
            </a:r>
            <a:r>
              <a:rPr lang="en-US" sz="1600" dirty="0" smtClean="0">
                <a:latin typeface="Calibri"/>
                <a:cs typeface="Calibri"/>
              </a:rPr>
              <a:t>P</a:t>
            </a:r>
            <a:r>
              <a:rPr lang="en-US" sz="1600" dirty="0">
                <a:latin typeface="Calibri"/>
                <a:cs typeface="Calibri"/>
              </a:rPr>
              <a:t>. Simon </a:t>
            </a:r>
            <a:r>
              <a:rPr lang="en-US" sz="1600" dirty="0" smtClean="0">
                <a:latin typeface="Calibri"/>
                <a:cs typeface="Calibri"/>
              </a:rPr>
              <a:t>(</a:t>
            </a:r>
            <a:r>
              <a:rPr lang="hu-HU" sz="1600" i="1" dirty="0" err="1" smtClean="0">
                <a:latin typeface="Calibri"/>
                <a:cs typeface="Calibri"/>
              </a:rPr>
              <a:t>Orsay</a:t>
            </a:r>
            <a:r>
              <a:rPr lang="en-US" sz="1600" dirty="0" smtClean="0">
                <a:latin typeface="Calibri"/>
                <a:cs typeface="Calibri"/>
              </a:rPr>
              <a:t>), </a:t>
            </a:r>
            <a:r>
              <a:rPr lang="en-US" sz="1600" b="1" dirty="0">
                <a:latin typeface="Calibri"/>
                <a:cs typeface="Calibri"/>
              </a:rPr>
              <a:t>C.P. </a:t>
            </a:r>
            <a:r>
              <a:rPr lang="en-US" sz="1600" b="1" dirty="0" err="1">
                <a:latin typeface="Calibri"/>
                <a:cs typeface="Calibri"/>
              </a:rPr>
              <a:t>Moca</a:t>
            </a:r>
            <a:r>
              <a:rPr lang="en-US" sz="1600" b="1" dirty="0">
                <a:latin typeface="Calibri"/>
                <a:cs typeface="Calibri"/>
              </a:rPr>
              <a:t> </a:t>
            </a:r>
            <a:r>
              <a:rPr lang="hu-HU" sz="1600" dirty="0" smtClean="0">
                <a:latin typeface="Calibri"/>
                <a:cs typeface="Calibri"/>
              </a:rPr>
              <a:t>(</a:t>
            </a:r>
            <a:r>
              <a:rPr lang="hu-HU" sz="1600" i="1" dirty="0" smtClean="0">
                <a:latin typeface="Calibri"/>
                <a:cs typeface="Calibri"/>
              </a:rPr>
              <a:t>TU Budapest</a:t>
            </a:r>
            <a:r>
              <a:rPr lang="hu-HU" sz="1600" dirty="0" smtClean="0">
                <a:latin typeface="Calibri"/>
                <a:cs typeface="Calibri"/>
              </a:rPr>
              <a:t>) , C.H. </a:t>
            </a:r>
            <a:r>
              <a:rPr lang="hu-HU" sz="1600" dirty="0" err="1" smtClean="0">
                <a:latin typeface="Calibri"/>
                <a:cs typeface="Calibri"/>
              </a:rPr>
              <a:t>Chung</a:t>
            </a:r>
            <a:r>
              <a:rPr lang="hu-HU" sz="1600" dirty="0" smtClean="0">
                <a:latin typeface="Calibri"/>
                <a:cs typeface="Calibri"/>
              </a:rPr>
              <a:t> (</a:t>
            </a:r>
            <a:r>
              <a:rPr lang="hu-HU" sz="1600" i="1" dirty="0" err="1" smtClean="0">
                <a:latin typeface="Calibri"/>
                <a:cs typeface="Calibri"/>
              </a:rPr>
              <a:t>Taiwan</a:t>
            </a:r>
            <a:r>
              <a:rPr lang="hu-HU" sz="1600" dirty="0" smtClean="0">
                <a:latin typeface="Calibri"/>
                <a:cs typeface="Calibri"/>
              </a:rPr>
              <a:t>)</a:t>
            </a:r>
            <a:endParaRPr lang="en-US" sz="1600" dirty="0">
              <a:latin typeface="Calibri"/>
              <a:cs typeface="Calibri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39506" y="3080591"/>
            <a:ext cx="446698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1600" b="1" dirty="0" smtClean="0">
                <a:solidFill>
                  <a:srgbClr val="000000"/>
                </a:solidFill>
                <a:latin typeface="Calibri"/>
                <a:cs typeface="Calibri"/>
              </a:rPr>
              <a:t>Quantum noise through a nanotube quantum dot:</a:t>
            </a:r>
            <a:endParaRPr lang="en-US" sz="1600" b="1" dirty="0"/>
          </a:p>
        </p:txBody>
      </p:sp>
      <p:sp>
        <p:nvSpPr>
          <p:cNvPr id="7" name="Rectangle 6"/>
          <p:cNvSpPr/>
          <p:nvPr/>
        </p:nvSpPr>
        <p:spPr>
          <a:xfrm>
            <a:off x="345922" y="4208931"/>
            <a:ext cx="191330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hu-HU" sz="1600" b="1" dirty="0" smtClean="0">
                <a:solidFill>
                  <a:srgbClr val="000000"/>
                </a:solidFill>
                <a:latin typeface="Calibri"/>
                <a:cs typeface="Calibri"/>
              </a:rPr>
              <a:t>Cavity-coupled dots:</a:t>
            </a:r>
            <a:endParaRPr lang="en-US" sz="1600" b="1" dirty="0"/>
          </a:p>
        </p:txBody>
      </p:sp>
      <p:sp>
        <p:nvSpPr>
          <p:cNvPr id="8" name="Téglalap 5"/>
          <p:cNvSpPr/>
          <p:nvPr/>
        </p:nvSpPr>
        <p:spPr>
          <a:xfrm>
            <a:off x="516925" y="4565503"/>
            <a:ext cx="914400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hu-HU" sz="1600" dirty="0" smtClean="0">
                <a:latin typeface="Calibri"/>
                <a:cs typeface="Calibri"/>
              </a:rPr>
              <a:t>T. Kontos </a:t>
            </a:r>
            <a:r>
              <a:rPr lang="hu-HU" sz="1600" i="1" dirty="0" smtClean="0">
                <a:latin typeface="Calibri"/>
                <a:cs typeface="Calibri"/>
              </a:rPr>
              <a:t>(Ecole Normale)</a:t>
            </a:r>
            <a:endParaRPr lang="hu-HU" sz="1600" i="1" dirty="0">
              <a:latin typeface="Calibri"/>
              <a:cs typeface="Calibri"/>
            </a:endParaRPr>
          </a:p>
          <a:p>
            <a:pPr algn="l"/>
            <a:r>
              <a:rPr lang="en-US" sz="1600" dirty="0" smtClean="0">
                <a:latin typeface="Calibri"/>
                <a:cs typeface="Calibri"/>
              </a:rPr>
              <a:t>C.P</a:t>
            </a:r>
            <a:r>
              <a:rPr lang="en-US" sz="1600" dirty="0">
                <a:latin typeface="Calibri"/>
                <a:cs typeface="Calibri"/>
              </a:rPr>
              <a:t>. </a:t>
            </a:r>
            <a:r>
              <a:rPr lang="en-US" sz="1600" dirty="0" err="1" smtClean="0">
                <a:latin typeface="Calibri"/>
                <a:cs typeface="Calibri"/>
              </a:rPr>
              <a:t>Moca</a:t>
            </a:r>
            <a:r>
              <a:rPr lang="en-US" sz="1600" dirty="0" smtClean="0">
                <a:latin typeface="Calibri"/>
                <a:cs typeface="Calibri"/>
              </a:rPr>
              <a:t> and </a:t>
            </a:r>
            <a:r>
              <a:rPr lang="en-US" sz="1600" dirty="0" err="1" smtClean="0">
                <a:latin typeface="Calibri"/>
                <a:cs typeface="Calibri"/>
              </a:rPr>
              <a:t>Csaba</a:t>
            </a:r>
            <a:r>
              <a:rPr lang="en-US" sz="1600" dirty="0" smtClean="0">
                <a:latin typeface="Calibri"/>
                <a:cs typeface="Calibri"/>
              </a:rPr>
              <a:t> </a:t>
            </a:r>
            <a:r>
              <a:rPr lang="en-US" sz="1600" dirty="0" err="1" smtClean="0">
                <a:latin typeface="Calibri"/>
                <a:cs typeface="Calibri"/>
              </a:rPr>
              <a:t>Tőke</a:t>
            </a:r>
            <a:r>
              <a:rPr lang="en-US" sz="1600" dirty="0" smtClean="0">
                <a:latin typeface="Calibri"/>
                <a:cs typeface="Calibri"/>
              </a:rPr>
              <a:t> </a:t>
            </a:r>
            <a:r>
              <a:rPr lang="hu-HU" sz="1600" dirty="0" smtClean="0">
                <a:latin typeface="Calibri"/>
                <a:cs typeface="Calibri"/>
              </a:rPr>
              <a:t>(</a:t>
            </a:r>
            <a:r>
              <a:rPr lang="hu-HU" sz="1600" i="1" dirty="0" smtClean="0">
                <a:latin typeface="Calibri"/>
                <a:cs typeface="Calibri"/>
              </a:rPr>
              <a:t>TU Budapest</a:t>
            </a:r>
            <a:r>
              <a:rPr lang="hu-HU" sz="1600" dirty="0" smtClean="0">
                <a:latin typeface="Calibri"/>
                <a:cs typeface="Calibri"/>
              </a:rPr>
              <a:t>)</a:t>
            </a:r>
            <a:endParaRPr lang="en-US" sz="1600" dirty="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61913"/>
            <a:ext cx="9144000" cy="600075"/>
          </a:xfrm>
          <a:prstGeom prst="rect">
            <a:avLst/>
          </a:prstGeom>
          <a:solidFill>
            <a:schemeClr val="accent6">
              <a:lumMod val="50000"/>
            </a:schemeClr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altLang="en-US" sz="2800" b="1" dirty="0" err="1">
              <a:solidFill>
                <a:schemeClr val="accent3"/>
              </a:solidFill>
              <a:latin typeface="Calibri"/>
              <a:ea typeface="+mj-ea"/>
              <a:cs typeface="Calibri"/>
            </a:endParaRPr>
          </a:p>
        </p:txBody>
      </p:sp>
      <p:sp>
        <p:nvSpPr>
          <p:cNvPr id="6" name="Téglalap 2"/>
          <p:cNvSpPr>
            <a:spLocks noChangeArrowheads="1"/>
          </p:cNvSpPr>
          <p:nvPr/>
        </p:nvSpPr>
        <p:spPr bwMode="auto">
          <a:xfrm>
            <a:off x="1311275" y="95250"/>
            <a:ext cx="605155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hu-HU" altLang="en-US" sz="2800" dirty="0" smtClean="0">
                <a:solidFill>
                  <a:schemeClr val="bg1"/>
                </a:solidFill>
                <a:latin typeface="Calibri"/>
                <a:cs typeface="Calibri"/>
              </a:rPr>
              <a:t>Motivation</a:t>
            </a:r>
            <a:endParaRPr lang="en-US" altLang="en-US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7" name="Téglalap 6"/>
          <p:cNvSpPr/>
          <p:nvPr/>
        </p:nvSpPr>
        <p:spPr>
          <a:xfrm>
            <a:off x="614346" y="1189276"/>
            <a:ext cx="7264104" cy="4001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1750">
            <a:noFill/>
          </a:ln>
        </p:spPr>
        <p:txBody>
          <a:bodyPr wrap="square">
            <a:spAutoFit/>
          </a:bodyPr>
          <a:lstStyle/>
          <a:p>
            <a:pPr algn="l"/>
            <a:r>
              <a:rPr lang="hu-HU" sz="2000" dirty="0" smtClean="0">
                <a:solidFill>
                  <a:schemeClr val="accent6">
                    <a:lumMod val="50000"/>
                  </a:schemeClr>
                </a:solidFill>
                <a:latin typeface="Helvetica"/>
              </a:rPr>
              <a:t>Technological p</a:t>
            </a:r>
            <a:r>
              <a:rPr lang="hu-HU" sz="2000" dirty="0" smtClean="0">
                <a:solidFill>
                  <a:schemeClr val="accent6">
                    <a:lumMod val="50000"/>
                  </a:schemeClr>
                </a:solidFill>
                <a:latin typeface="Helvetica"/>
              </a:rPr>
              <a:t>ressure to integrate nanocircuits into </a:t>
            </a:r>
            <a:r>
              <a:rPr lang="hu-HU" sz="2000" i="1" dirty="0" smtClean="0">
                <a:solidFill>
                  <a:schemeClr val="accent6">
                    <a:lumMod val="50000"/>
                  </a:schemeClr>
                </a:solidFill>
                <a:latin typeface="Helvetica"/>
              </a:rPr>
              <a:t>rf</a:t>
            </a:r>
            <a:r>
              <a:rPr lang="hu-HU" sz="2000" dirty="0" smtClean="0">
                <a:solidFill>
                  <a:schemeClr val="accent6">
                    <a:lumMod val="50000"/>
                  </a:schemeClr>
                </a:solidFill>
                <a:latin typeface="Helvetica"/>
              </a:rPr>
              <a:t> cavities </a:t>
            </a:r>
            <a:endParaRPr lang="en-US" sz="2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" name="Téglalap 6"/>
          <p:cNvSpPr/>
          <p:nvPr/>
        </p:nvSpPr>
        <p:spPr>
          <a:xfrm>
            <a:off x="954890" y="3693326"/>
            <a:ext cx="7264104" cy="4001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1750">
            <a:noFill/>
          </a:ln>
        </p:spPr>
        <p:txBody>
          <a:bodyPr wrap="square">
            <a:spAutoFit/>
          </a:bodyPr>
          <a:lstStyle/>
          <a:p>
            <a:pPr marL="342900" indent="-342900" algn="l">
              <a:buFont typeface="Arial"/>
              <a:buChar char="•"/>
            </a:pPr>
            <a:r>
              <a:rPr lang="hu-HU" sz="2000" dirty="0" smtClean="0">
                <a:solidFill>
                  <a:schemeClr val="accent6">
                    <a:lumMod val="50000"/>
                  </a:schemeClr>
                </a:solidFill>
                <a:latin typeface="Helvetica"/>
              </a:rPr>
              <a:t>High frequency noise/conductance measurements! </a:t>
            </a:r>
            <a:endParaRPr lang="en-US" sz="2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" name="Right Arrow 1"/>
          <p:cNvSpPr/>
          <p:nvPr/>
        </p:nvSpPr>
        <p:spPr bwMode="auto">
          <a:xfrm>
            <a:off x="2046046" y="4385830"/>
            <a:ext cx="329248" cy="305714"/>
          </a:xfrm>
          <a:prstGeom prst="rightArrow">
            <a:avLst/>
          </a:prstGeom>
          <a:solidFill>
            <a:srgbClr val="FFCCCC"/>
          </a:solidFill>
          <a:ln w="28575" cap="flat" cmpd="sng" algn="ctr">
            <a:solidFill>
              <a:srgbClr val="CC66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616020" y="4338726"/>
            <a:ext cx="49702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 smtClean="0">
                <a:solidFill>
                  <a:schemeClr val="accent6">
                    <a:lumMod val="50000"/>
                  </a:schemeClr>
                </a:solidFill>
                <a:latin typeface="Helvetica"/>
              </a:rPr>
              <a:t>A</a:t>
            </a:r>
            <a:r>
              <a:rPr lang="hu-HU" sz="1800" dirty="0" smtClean="0">
                <a:solidFill>
                  <a:schemeClr val="accent6">
                    <a:lumMod val="50000"/>
                  </a:schemeClr>
                </a:solidFill>
                <a:latin typeface="Helvetica"/>
              </a:rPr>
              <a:t>ccess new regions of non-equilibrium physics</a:t>
            </a:r>
            <a:endParaRPr lang="en-US" sz="1800" dirty="0"/>
          </a:p>
        </p:txBody>
      </p:sp>
      <p:sp>
        <p:nvSpPr>
          <p:cNvPr id="4" name="Down Arrow 3"/>
          <p:cNvSpPr/>
          <p:nvPr/>
        </p:nvSpPr>
        <p:spPr bwMode="auto">
          <a:xfrm>
            <a:off x="3809876" y="2433957"/>
            <a:ext cx="729051" cy="305714"/>
          </a:xfrm>
          <a:prstGeom prst="downArrow">
            <a:avLst/>
          </a:prstGeom>
          <a:solidFill>
            <a:srgbClr val="FFCCCC"/>
          </a:solidFill>
          <a:ln w="28575" cap="flat" cmpd="sng" algn="ctr">
            <a:solidFill>
              <a:srgbClr val="CC66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0" name="Téglalap 6"/>
          <p:cNvSpPr/>
          <p:nvPr/>
        </p:nvSpPr>
        <p:spPr>
          <a:xfrm>
            <a:off x="989701" y="4998035"/>
            <a:ext cx="7264104" cy="4001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1750">
            <a:noFill/>
          </a:ln>
        </p:spPr>
        <p:txBody>
          <a:bodyPr wrap="square">
            <a:spAutoFit/>
          </a:bodyPr>
          <a:lstStyle/>
          <a:p>
            <a:pPr marL="342900" indent="-342900" algn="l">
              <a:buFont typeface="Arial"/>
              <a:buChar char="•"/>
            </a:pPr>
            <a:r>
              <a:rPr lang="hu-HU" sz="2000" dirty="0" smtClean="0">
                <a:solidFill>
                  <a:schemeClr val="accent6">
                    <a:lumMod val="50000"/>
                  </a:schemeClr>
                </a:solidFill>
                <a:latin typeface="Helvetica"/>
              </a:rPr>
              <a:t>New correlated states / structures ?</a:t>
            </a:r>
            <a:endParaRPr lang="en-US" sz="2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833764" y="1692661"/>
            <a:ext cx="25583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1800" dirty="0" smtClean="0">
                <a:solidFill>
                  <a:schemeClr val="accent6">
                    <a:lumMod val="50000"/>
                  </a:schemeClr>
                </a:solidFill>
                <a:latin typeface="Helvetica"/>
              </a:rPr>
              <a:t>(quantum computation)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5654157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0" y="808038"/>
            <a:ext cx="9144000" cy="1016000"/>
          </a:xfrm>
          <a:prstGeom prst="rect">
            <a:avLst/>
          </a:prstGeom>
          <a:solidFill>
            <a:schemeClr val="accent6">
              <a:lumMod val="50000"/>
            </a:schemeClr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anchor="ctr"/>
          <a:lstStyle>
            <a:defPPr>
              <a:defRPr lang="en-US"/>
            </a:defPPr>
            <a:lvl1pPr eaLnBrk="1" hangingPunct="1">
              <a:defRPr>
                <a:solidFill>
                  <a:srgbClr val="FFFFFF"/>
                </a:solidFill>
                <a:latin typeface="Calibri"/>
                <a:ea typeface="ＭＳ Ｐゴシック" charset="0"/>
                <a:cs typeface="Calibri"/>
              </a:defRPr>
            </a:lvl1pPr>
            <a:lvl2pPr marL="742950" indent="-285750" eaLnBrk="0" hangingPunct="0">
              <a:defRPr>
                <a:latin typeface="Times New Roman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latin typeface="Times New Roman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latin typeface="Times New Roman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latin typeface="Times New Roman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charset="0"/>
                <a:ea typeface="Arial" charset="0"/>
                <a:cs typeface="Arial" charset="0"/>
              </a:defRPr>
            </a:lvl9pPr>
          </a:lstStyle>
          <a:p>
            <a:r>
              <a:rPr lang="hu-HU" dirty="0" smtClean="0"/>
              <a:t>Quantum noise </a:t>
            </a:r>
            <a:r>
              <a:rPr lang="hu-HU" dirty="0" smtClean="0"/>
              <a:t>through</a:t>
            </a:r>
            <a:r>
              <a:rPr lang="hu-HU" dirty="0" smtClean="0"/>
              <a:t> </a:t>
            </a:r>
            <a:r>
              <a:rPr lang="hu-HU" dirty="0" smtClean="0"/>
              <a:t>a carbon nanotube</a:t>
            </a:r>
            <a:endParaRPr lang="en-US" dirty="0"/>
          </a:p>
        </p:txBody>
      </p:sp>
      <p:sp>
        <p:nvSpPr>
          <p:cNvPr id="7" name="Téglalap 6"/>
          <p:cNvSpPr/>
          <p:nvPr/>
        </p:nvSpPr>
        <p:spPr>
          <a:xfrm>
            <a:off x="6566859" y="6416675"/>
            <a:ext cx="21237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1800" b="1" dirty="0" smtClean="0">
                <a:solidFill>
                  <a:srgbClr val="000000"/>
                </a:solidFill>
                <a:latin typeface="Calibri" charset="0"/>
              </a:rPr>
              <a:t>Schöneberger group</a:t>
            </a:r>
            <a:endParaRPr lang="en-US" sz="1800" b="1" dirty="0">
              <a:solidFill>
                <a:srgbClr val="000000"/>
              </a:solidFill>
              <a:latin typeface="Calibri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2022528" y="2422199"/>
            <a:ext cx="4571874" cy="3042487"/>
            <a:chOff x="1998741" y="2182813"/>
            <a:chExt cx="5489336" cy="3763962"/>
          </a:xfrm>
        </p:grpSpPr>
        <p:pic>
          <p:nvPicPr>
            <p:cNvPr id="23555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52650" y="2182813"/>
              <a:ext cx="5032375" cy="3763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23557" name="Egyenes összekötő nyíllal 7"/>
            <p:cNvCxnSpPr>
              <a:cxnSpLocks noChangeShapeType="1"/>
            </p:cNvCxnSpPr>
            <p:nvPr/>
          </p:nvCxnSpPr>
          <p:spPr bwMode="auto">
            <a:xfrm flipH="1">
              <a:off x="4800600" y="3228975"/>
              <a:ext cx="819150" cy="561975"/>
            </a:xfrm>
            <a:prstGeom prst="straightConnector1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3558" name="Szövegdoboz 8"/>
            <p:cNvSpPr txBox="1">
              <a:spLocks noChangeArrowheads="1"/>
            </p:cNvSpPr>
            <p:nvPr/>
          </p:nvSpPr>
          <p:spPr bwMode="auto">
            <a:xfrm>
              <a:off x="5496088" y="2828925"/>
              <a:ext cx="1991989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1800" dirty="0" smtClean="0">
                  <a:latin typeface="Calibri" charset="0"/>
                </a:rPr>
                <a:t>C</a:t>
              </a:r>
              <a:r>
                <a:rPr lang="hu-HU" sz="1800" dirty="0" smtClean="0">
                  <a:latin typeface="Calibri" charset="0"/>
                </a:rPr>
                <a:t>arbon naontube = </a:t>
              </a:r>
              <a:endParaRPr lang="hu-HU" sz="1800" dirty="0">
                <a:latin typeface="Calibri" charset="0"/>
              </a:endParaRPr>
            </a:p>
            <a:p>
              <a:pPr eaLnBrk="1" hangingPunct="1"/>
              <a:r>
                <a:rPr lang="en-US" sz="1800" dirty="0" smtClean="0">
                  <a:latin typeface="Calibri" charset="0"/>
                </a:rPr>
                <a:t>Quantum dot</a:t>
              </a:r>
              <a:endParaRPr lang="en-US" sz="1800" dirty="0">
                <a:latin typeface="Calibri" charset="0"/>
              </a:endParaRPr>
            </a:p>
          </p:txBody>
        </p:sp>
        <p:sp>
          <p:nvSpPr>
            <p:cNvPr id="11" name="Jobbra nyíl 10"/>
            <p:cNvSpPr/>
            <p:nvPr/>
          </p:nvSpPr>
          <p:spPr bwMode="auto">
            <a:xfrm rot="14549480">
              <a:off x="4569619" y="3863182"/>
              <a:ext cx="206375" cy="46037"/>
            </a:xfrm>
            <a:prstGeom prst="rightArrow">
              <a:avLst/>
            </a:prstGeom>
            <a:solidFill>
              <a:schemeClr val="accent5">
                <a:lumMod val="40000"/>
                <a:lumOff val="60000"/>
              </a:schemeClr>
            </a:solidFill>
            <a:ln w="28575" cap="flat" cmpd="sng" algn="ctr">
              <a:solidFill>
                <a:schemeClr val="accent5">
                  <a:lumMod val="20000"/>
                  <a:lumOff val="8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>
                <a:latin typeface="Times New Roman" pitchFamily="18" charset="0"/>
                <a:ea typeface="+mn-ea"/>
              </a:endParaRPr>
            </a:p>
          </p:txBody>
        </p:sp>
        <p:cxnSp>
          <p:nvCxnSpPr>
            <p:cNvPr id="23560" name="Egyenes összekötő nyíllal 11"/>
            <p:cNvCxnSpPr>
              <a:cxnSpLocks noChangeShapeType="1"/>
            </p:cNvCxnSpPr>
            <p:nvPr/>
          </p:nvCxnSpPr>
          <p:spPr bwMode="auto">
            <a:xfrm>
              <a:off x="3152775" y="3600450"/>
              <a:ext cx="1200150" cy="276225"/>
            </a:xfrm>
            <a:prstGeom prst="straightConnector1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3561" name="Szövegdoboz 13"/>
            <p:cNvSpPr txBox="1">
              <a:spLocks noChangeArrowheads="1"/>
            </p:cNvSpPr>
            <p:nvPr/>
          </p:nvSpPr>
          <p:spPr bwMode="auto">
            <a:xfrm>
              <a:off x="1998741" y="3257550"/>
              <a:ext cx="140160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Arial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en-US" sz="1800" dirty="0" smtClean="0">
                  <a:latin typeface="Calibri" charset="0"/>
                </a:rPr>
                <a:t>E</a:t>
              </a:r>
              <a:r>
                <a:rPr lang="hu-HU" sz="1800" dirty="0" smtClean="0">
                  <a:latin typeface="Calibri" charset="0"/>
                </a:rPr>
                <a:t>lectron spin</a:t>
              </a:r>
              <a:endParaRPr lang="en-US" sz="1800" dirty="0">
                <a:latin typeface="Calibri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386321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Jobbra nyíl 9"/>
          <p:cNvSpPr>
            <a:spLocks noChangeArrowheads="1"/>
          </p:cNvSpPr>
          <p:nvPr/>
        </p:nvSpPr>
        <p:spPr bwMode="auto">
          <a:xfrm>
            <a:off x="1718961" y="4784725"/>
            <a:ext cx="530225" cy="339725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6">
              <a:lumMod val="60000"/>
              <a:lumOff val="40000"/>
            </a:schemeClr>
          </a:solidFill>
          <a:ln w="28575" algn="ctr">
            <a:solidFill>
              <a:schemeClr val="accent6">
                <a:lumMod val="75000"/>
              </a:schemeClr>
            </a:solidFill>
            <a:round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hu-HU">
              <a:latin typeface="Times New Roman" pitchFamily="18" charset="0"/>
              <a:ea typeface="+mn-ea"/>
            </a:endParaRPr>
          </a:p>
        </p:txBody>
      </p:sp>
      <p:sp>
        <p:nvSpPr>
          <p:cNvPr id="38" name="Téglalap 37"/>
          <p:cNvSpPr/>
          <p:nvPr/>
        </p:nvSpPr>
        <p:spPr>
          <a:xfrm>
            <a:off x="6223436" y="4724587"/>
            <a:ext cx="3189288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1800" dirty="0" smtClean="0">
                <a:latin typeface="Calibri" charset="0"/>
              </a:rPr>
              <a:t>A</a:t>
            </a:r>
            <a:r>
              <a:rPr lang="hu-HU" sz="1800" dirty="0" smtClean="0">
                <a:latin typeface="Calibri" charset="0"/>
              </a:rPr>
              <a:t>utocorrelation of a </a:t>
            </a:r>
          </a:p>
          <a:p>
            <a:pPr algn="ctr"/>
            <a:r>
              <a:rPr lang="en-US" sz="1800" dirty="0">
                <a:latin typeface="Calibri" charset="0"/>
              </a:rPr>
              <a:t>s</a:t>
            </a:r>
            <a:r>
              <a:rPr lang="hu-HU" sz="1800" dirty="0" smtClean="0">
                <a:latin typeface="Calibri" charset="0"/>
              </a:rPr>
              <a:t>ingle pulse</a:t>
            </a:r>
            <a:endParaRPr lang="hu-HU" sz="1800" dirty="0">
              <a:latin typeface="Calibri" charset="0"/>
            </a:endParaRPr>
          </a:p>
        </p:txBody>
      </p:sp>
      <p:sp>
        <p:nvSpPr>
          <p:cNvPr id="32" name="Téglalap 31"/>
          <p:cNvSpPr/>
          <p:nvPr/>
        </p:nvSpPr>
        <p:spPr>
          <a:xfrm>
            <a:off x="141422" y="3853158"/>
            <a:ext cx="459740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 smtClean="0">
                <a:latin typeface="Calibri" charset="0"/>
              </a:rPr>
              <a:t>Assume </a:t>
            </a:r>
            <a:r>
              <a:rPr lang="en-US" sz="2000" dirty="0" err="1" smtClean="0">
                <a:latin typeface="Calibri" charset="0"/>
              </a:rPr>
              <a:t>i</a:t>
            </a:r>
            <a:r>
              <a:rPr lang="hu-HU" sz="2000" dirty="0" smtClean="0">
                <a:latin typeface="Calibri" charset="0"/>
              </a:rPr>
              <a:t>ndependent </a:t>
            </a:r>
            <a:r>
              <a:rPr lang="hu-HU" sz="2000" dirty="0" smtClean="0">
                <a:latin typeface="Calibri" charset="0"/>
              </a:rPr>
              <a:t>events:</a:t>
            </a:r>
            <a:endParaRPr lang="hu-HU" sz="2000" dirty="0">
              <a:latin typeface="Calibri" charset="0"/>
            </a:endParaRPr>
          </a:p>
        </p:txBody>
      </p:sp>
      <p:graphicFrame>
        <p:nvGraphicFramePr>
          <p:cNvPr id="2052" name="Object 9"/>
          <p:cNvGraphicFramePr>
            <a:graphicFrameLocks noChangeAspect="1"/>
          </p:cNvGraphicFramePr>
          <p:nvPr/>
        </p:nvGraphicFramePr>
        <p:xfrm>
          <a:off x="4481513" y="4613275"/>
          <a:ext cx="204787" cy="433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0363" name="Equation" r:id="rId4" imgW="114120" imgH="215640" progId="Equation.3">
                  <p:embed/>
                </p:oleObj>
              </mc:Choice>
              <mc:Fallback>
                <p:oleObj name="Equation" r:id="rId4" imgW="11412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81513" y="4613275"/>
                        <a:ext cx="204787" cy="433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3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003079"/>
              </p:ext>
            </p:extLst>
          </p:nvPr>
        </p:nvGraphicFramePr>
        <p:xfrm>
          <a:off x="2904444" y="4730600"/>
          <a:ext cx="3297566" cy="5052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0364" name="Equation" r:id="rId6" imgW="1854000" imgH="253800" progId="Equation.3">
                  <p:embed/>
                </p:oleObj>
              </mc:Choice>
              <mc:Fallback>
                <p:oleObj name="Equation" r:id="rId6" imgW="1854000" imgH="253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04444" y="4730600"/>
                        <a:ext cx="3297566" cy="505272"/>
                      </a:xfrm>
                      <a:prstGeom prst="rect">
                        <a:avLst/>
                      </a:prstGeom>
                      <a:solidFill>
                        <a:schemeClr val="hlink"/>
                      </a:solidFill>
                      <a:ln w="50800">
                        <a:solidFill>
                          <a:srgbClr val="003366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4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37793027"/>
              </p:ext>
            </p:extLst>
          </p:nvPr>
        </p:nvGraphicFramePr>
        <p:xfrm>
          <a:off x="3339523" y="5684356"/>
          <a:ext cx="1362844" cy="5074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0365" name="Equation" r:id="rId8" imgW="761760" imgH="253800" progId="Equation.3">
                  <p:embed/>
                </p:oleObj>
              </mc:Choice>
              <mc:Fallback>
                <p:oleObj name="Equation" r:id="rId8" imgW="761760" imgH="253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39523" y="5684356"/>
                        <a:ext cx="1362844" cy="507485"/>
                      </a:xfrm>
                      <a:prstGeom prst="rect">
                        <a:avLst/>
                      </a:prstGeom>
                      <a:solidFill>
                        <a:schemeClr val="hlink"/>
                      </a:solidFill>
                      <a:ln w="50800">
                        <a:solidFill>
                          <a:srgbClr val="003366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Téglalap 34"/>
          <p:cNvSpPr/>
          <p:nvPr/>
        </p:nvSpPr>
        <p:spPr>
          <a:xfrm>
            <a:off x="4986976" y="5736929"/>
            <a:ext cx="164552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2000" b="1" dirty="0" smtClean="0">
                <a:solidFill>
                  <a:srgbClr val="16165D"/>
                </a:solidFill>
                <a:latin typeface="Calibri" charset="0"/>
              </a:rPr>
              <a:t>„white noise”</a:t>
            </a:r>
            <a:endParaRPr lang="en-US" sz="2000" dirty="0">
              <a:solidFill>
                <a:srgbClr val="16165D"/>
              </a:solidFill>
              <a:latin typeface="Calibri" charset="0"/>
            </a:endParaRPr>
          </a:p>
        </p:txBody>
      </p:sp>
      <p:sp>
        <p:nvSpPr>
          <p:cNvPr id="19" name="Rectangle 2"/>
          <p:cNvSpPr txBox="1">
            <a:spLocks noChangeArrowheads="1"/>
          </p:cNvSpPr>
          <p:nvPr/>
        </p:nvSpPr>
        <p:spPr bwMode="auto">
          <a:xfrm>
            <a:off x="0" y="174625"/>
            <a:ext cx="9144000" cy="727075"/>
          </a:xfrm>
          <a:prstGeom prst="rect">
            <a:avLst/>
          </a:prstGeom>
          <a:solidFill>
            <a:schemeClr val="accent6">
              <a:lumMod val="50000"/>
            </a:schemeClr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anchor="ctr"/>
          <a:lstStyle>
            <a:defPPr>
              <a:defRPr lang="en-US"/>
            </a:defPPr>
            <a:lvl1pPr eaLnBrk="1" hangingPunct="1">
              <a:defRPr>
                <a:solidFill>
                  <a:srgbClr val="FFFFFF"/>
                </a:solidFill>
                <a:latin typeface="Calibri"/>
                <a:ea typeface="ＭＳ Ｐゴシック" charset="0"/>
                <a:cs typeface="Calibri"/>
              </a:defRPr>
            </a:lvl1pPr>
            <a:lvl2pPr marL="742950" indent="-285750" eaLnBrk="0" hangingPunct="0">
              <a:defRPr>
                <a:latin typeface="Times New Roman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latin typeface="Times New Roman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latin typeface="Times New Roman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latin typeface="Times New Roman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charset="0"/>
                <a:ea typeface="Arial" charset="0"/>
                <a:cs typeface="Arial" charset="0"/>
              </a:defRPr>
            </a:lvl9pPr>
          </a:lstStyle>
          <a:p>
            <a:r>
              <a:rPr lang="hu-HU" dirty="0" smtClean="0"/>
              <a:t>Shot noise</a:t>
            </a:r>
            <a:endParaRPr lang="en-US" dirty="0"/>
          </a:p>
        </p:txBody>
      </p:sp>
      <p:sp>
        <p:nvSpPr>
          <p:cNvPr id="20" name="Jobbra nyíl 9"/>
          <p:cNvSpPr>
            <a:spLocks noChangeArrowheads="1"/>
          </p:cNvSpPr>
          <p:nvPr/>
        </p:nvSpPr>
        <p:spPr bwMode="auto">
          <a:xfrm>
            <a:off x="2336800" y="5741988"/>
            <a:ext cx="528638" cy="339725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6">
              <a:lumMod val="60000"/>
              <a:lumOff val="40000"/>
            </a:schemeClr>
          </a:solidFill>
          <a:ln w="28575" algn="ctr">
            <a:solidFill>
              <a:schemeClr val="accent6">
                <a:lumMod val="75000"/>
              </a:schemeClr>
            </a:solidFill>
            <a:round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hu-HU">
              <a:latin typeface="Times New Roman" pitchFamily="18" charset="0"/>
              <a:ea typeface="+mn-ea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3864710" y="1325429"/>
            <a:ext cx="4089400" cy="2081213"/>
            <a:chOff x="266492" y="1196088"/>
            <a:chExt cx="4089400" cy="2081213"/>
          </a:xfrm>
        </p:grpSpPr>
        <p:cxnSp>
          <p:nvCxnSpPr>
            <p:cNvPr id="17" name="Egyenes összekötő nyíllal 7"/>
            <p:cNvCxnSpPr>
              <a:cxnSpLocks noChangeShapeType="1"/>
            </p:cNvCxnSpPr>
            <p:nvPr/>
          </p:nvCxnSpPr>
          <p:spPr bwMode="auto">
            <a:xfrm>
              <a:off x="333167" y="2907413"/>
              <a:ext cx="3479800" cy="1588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8" name="Egyenes összekötő nyíllal 9"/>
            <p:cNvCxnSpPr>
              <a:cxnSpLocks noChangeShapeType="1"/>
            </p:cNvCxnSpPr>
            <p:nvPr/>
          </p:nvCxnSpPr>
          <p:spPr bwMode="auto">
            <a:xfrm rot="16200000" flipV="1">
              <a:off x="-325645" y="2254951"/>
              <a:ext cx="1260475" cy="15875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aphicFrame>
          <p:nvGraphicFramePr>
            <p:cNvPr id="21" name="Objec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084382660"/>
                </p:ext>
              </p:extLst>
            </p:nvPr>
          </p:nvGraphicFramePr>
          <p:xfrm>
            <a:off x="4190792" y="2807401"/>
            <a:ext cx="165100" cy="3143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0366" name="Equation" r:id="rId10" imgW="88560" imgH="152280" progId="Equation.3">
                    <p:embed/>
                  </p:oleObj>
                </mc:Choice>
                <mc:Fallback>
                  <p:oleObj name="Equation" r:id="rId10" imgW="88560" imgH="1522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90792" y="2807401"/>
                          <a:ext cx="165100" cy="3143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chemeClr val="hlink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2" name="Object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108434622"/>
                </p:ext>
              </p:extLst>
            </p:nvPr>
          </p:nvGraphicFramePr>
          <p:xfrm>
            <a:off x="266492" y="1196088"/>
            <a:ext cx="515938" cy="4191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0367" name="Equation" r:id="rId12" imgW="279360" imgH="203040" progId="Equation.3">
                    <p:embed/>
                  </p:oleObj>
                </mc:Choice>
                <mc:Fallback>
                  <p:oleObj name="Equation" r:id="rId12" imgW="279360" imgH="2030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6492" y="1196088"/>
                          <a:ext cx="515938" cy="4191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chemeClr val="hlink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3" name="Szabadkézi sokszög 15"/>
            <p:cNvSpPr/>
            <p:nvPr/>
          </p:nvSpPr>
          <p:spPr bwMode="auto">
            <a:xfrm>
              <a:off x="1033255" y="2224788"/>
              <a:ext cx="69850" cy="660400"/>
            </a:xfrm>
            <a:custGeom>
              <a:avLst/>
              <a:gdLst>
                <a:gd name="connsiteX0" fmla="*/ 0 w 196850"/>
                <a:gd name="connsiteY0" fmla="*/ 740833 h 774700"/>
                <a:gd name="connsiteX1" fmla="*/ 114300 w 196850"/>
                <a:gd name="connsiteY1" fmla="*/ 626533 h 774700"/>
                <a:gd name="connsiteX2" fmla="*/ 139700 w 196850"/>
                <a:gd name="connsiteY2" fmla="*/ 4233 h 774700"/>
                <a:gd name="connsiteX3" fmla="*/ 152400 w 196850"/>
                <a:gd name="connsiteY3" fmla="*/ 651933 h 774700"/>
                <a:gd name="connsiteX4" fmla="*/ 190500 w 196850"/>
                <a:gd name="connsiteY4" fmla="*/ 740833 h 774700"/>
                <a:gd name="connsiteX5" fmla="*/ 190500 w 196850"/>
                <a:gd name="connsiteY5" fmla="*/ 753533 h 774700"/>
                <a:gd name="connsiteX0" fmla="*/ 0 w 196850"/>
                <a:gd name="connsiteY0" fmla="*/ 740833 h 774700"/>
                <a:gd name="connsiteX1" fmla="*/ 114300 w 196850"/>
                <a:gd name="connsiteY1" fmla="*/ 753533 h 774700"/>
                <a:gd name="connsiteX2" fmla="*/ 114300 w 196850"/>
                <a:gd name="connsiteY2" fmla="*/ 626533 h 774700"/>
                <a:gd name="connsiteX3" fmla="*/ 139700 w 196850"/>
                <a:gd name="connsiteY3" fmla="*/ 4233 h 774700"/>
                <a:gd name="connsiteX4" fmla="*/ 152400 w 196850"/>
                <a:gd name="connsiteY4" fmla="*/ 651933 h 774700"/>
                <a:gd name="connsiteX5" fmla="*/ 190500 w 196850"/>
                <a:gd name="connsiteY5" fmla="*/ 740833 h 774700"/>
                <a:gd name="connsiteX6" fmla="*/ 190500 w 196850"/>
                <a:gd name="connsiteY6" fmla="*/ 753533 h 774700"/>
                <a:gd name="connsiteX0" fmla="*/ 0 w 247650"/>
                <a:gd name="connsiteY0" fmla="*/ 740833 h 1517650"/>
                <a:gd name="connsiteX1" fmla="*/ 228600 w 247650"/>
                <a:gd name="connsiteY1" fmla="*/ 1515533 h 1517650"/>
                <a:gd name="connsiteX2" fmla="*/ 114300 w 247650"/>
                <a:gd name="connsiteY2" fmla="*/ 753533 h 1517650"/>
                <a:gd name="connsiteX3" fmla="*/ 114300 w 247650"/>
                <a:gd name="connsiteY3" fmla="*/ 626533 h 1517650"/>
                <a:gd name="connsiteX4" fmla="*/ 139700 w 247650"/>
                <a:gd name="connsiteY4" fmla="*/ 4233 h 1517650"/>
                <a:gd name="connsiteX5" fmla="*/ 152400 w 247650"/>
                <a:gd name="connsiteY5" fmla="*/ 651933 h 1517650"/>
                <a:gd name="connsiteX6" fmla="*/ 190500 w 247650"/>
                <a:gd name="connsiteY6" fmla="*/ 740833 h 1517650"/>
                <a:gd name="connsiteX7" fmla="*/ 190500 w 247650"/>
                <a:gd name="connsiteY7" fmla="*/ 753533 h 1517650"/>
                <a:gd name="connsiteX0" fmla="*/ 0 w 196850"/>
                <a:gd name="connsiteY0" fmla="*/ 740833 h 774700"/>
                <a:gd name="connsiteX1" fmla="*/ 114300 w 196850"/>
                <a:gd name="connsiteY1" fmla="*/ 753533 h 774700"/>
                <a:gd name="connsiteX2" fmla="*/ 114300 w 196850"/>
                <a:gd name="connsiteY2" fmla="*/ 626533 h 774700"/>
                <a:gd name="connsiteX3" fmla="*/ 139700 w 196850"/>
                <a:gd name="connsiteY3" fmla="*/ 4233 h 774700"/>
                <a:gd name="connsiteX4" fmla="*/ 152400 w 196850"/>
                <a:gd name="connsiteY4" fmla="*/ 651933 h 774700"/>
                <a:gd name="connsiteX5" fmla="*/ 190500 w 196850"/>
                <a:gd name="connsiteY5" fmla="*/ 740833 h 774700"/>
                <a:gd name="connsiteX6" fmla="*/ 190500 w 196850"/>
                <a:gd name="connsiteY6" fmla="*/ 753533 h 774700"/>
                <a:gd name="connsiteX0" fmla="*/ 4233 w 86783"/>
                <a:gd name="connsiteY0" fmla="*/ 753533 h 774700"/>
                <a:gd name="connsiteX1" fmla="*/ 4233 w 86783"/>
                <a:gd name="connsiteY1" fmla="*/ 626533 h 774700"/>
                <a:gd name="connsiteX2" fmla="*/ 29633 w 86783"/>
                <a:gd name="connsiteY2" fmla="*/ 4233 h 774700"/>
                <a:gd name="connsiteX3" fmla="*/ 42333 w 86783"/>
                <a:gd name="connsiteY3" fmla="*/ 651933 h 774700"/>
                <a:gd name="connsiteX4" fmla="*/ 80433 w 86783"/>
                <a:gd name="connsiteY4" fmla="*/ 740833 h 774700"/>
                <a:gd name="connsiteX5" fmla="*/ 80433 w 86783"/>
                <a:gd name="connsiteY5" fmla="*/ 753533 h 774700"/>
                <a:gd name="connsiteX0" fmla="*/ 0 w 82550"/>
                <a:gd name="connsiteY0" fmla="*/ 753136 h 774303"/>
                <a:gd name="connsiteX1" fmla="*/ 21431 w 82550"/>
                <a:gd name="connsiteY1" fmla="*/ 628517 h 774303"/>
                <a:gd name="connsiteX2" fmla="*/ 25400 w 82550"/>
                <a:gd name="connsiteY2" fmla="*/ 3836 h 774303"/>
                <a:gd name="connsiteX3" fmla="*/ 38100 w 82550"/>
                <a:gd name="connsiteY3" fmla="*/ 651536 h 774303"/>
                <a:gd name="connsiteX4" fmla="*/ 76200 w 82550"/>
                <a:gd name="connsiteY4" fmla="*/ 740436 h 774303"/>
                <a:gd name="connsiteX5" fmla="*/ 76200 w 82550"/>
                <a:gd name="connsiteY5" fmla="*/ 753136 h 774303"/>
                <a:gd name="connsiteX0" fmla="*/ 0 w 81756"/>
                <a:gd name="connsiteY0" fmla="*/ 751152 h 760413"/>
                <a:gd name="connsiteX1" fmla="*/ 21431 w 81756"/>
                <a:gd name="connsiteY1" fmla="*/ 626533 h 760413"/>
                <a:gd name="connsiteX2" fmla="*/ 25400 w 81756"/>
                <a:gd name="connsiteY2" fmla="*/ 1852 h 760413"/>
                <a:gd name="connsiteX3" fmla="*/ 42863 w 81756"/>
                <a:gd name="connsiteY3" fmla="*/ 637646 h 760413"/>
                <a:gd name="connsiteX4" fmla="*/ 76200 w 81756"/>
                <a:gd name="connsiteY4" fmla="*/ 738452 h 760413"/>
                <a:gd name="connsiteX5" fmla="*/ 76200 w 81756"/>
                <a:gd name="connsiteY5" fmla="*/ 751152 h 760413"/>
                <a:gd name="connsiteX0" fmla="*/ 20242 w 101998"/>
                <a:gd name="connsiteY0" fmla="*/ 751152 h 760810"/>
                <a:gd name="connsiteX1" fmla="*/ 3572 w 101998"/>
                <a:gd name="connsiteY1" fmla="*/ 740040 h 760810"/>
                <a:gd name="connsiteX2" fmla="*/ 41673 w 101998"/>
                <a:gd name="connsiteY2" fmla="*/ 626533 h 760810"/>
                <a:gd name="connsiteX3" fmla="*/ 45642 w 101998"/>
                <a:gd name="connsiteY3" fmla="*/ 1852 h 760810"/>
                <a:gd name="connsiteX4" fmla="*/ 63105 w 101998"/>
                <a:gd name="connsiteY4" fmla="*/ 637646 h 760810"/>
                <a:gd name="connsiteX5" fmla="*/ 96442 w 101998"/>
                <a:gd name="connsiteY5" fmla="*/ 738452 h 760810"/>
                <a:gd name="connsiteX6" fmla="*/ 96442 w 101998"/>
                <a:gd name="connsiteY6" fmla="*/ 751152 h 760810"/>
                <a:gd name="connsiteX0" fmla="*/ 1192 w 82948"/>
                <a:gd name="connsiteY0" fmla="*/ 751152 h 760810"/>
                <a:gd name="connsiteX1" fmla="*/ 3572 w 82948"/>
                <a:gd name="connsiteY1" fmla="*/ 740040 h 760810"/>
                <a:gd name="connsiteX2" fmla="*/ 22623 w 82948"/>
                <a:gd name="connsiteY2" fmla="*/ 626533 h 760810"/>
                <a:gd name="connsiteX3" fmla="*/ 26592 w 82948"/>
                <a:gd name="connsiteY3" fmla="*/ 1852 h 760810"/>
                <a:gd name="connsiteX4" fmla="*/ 44055 w 82948"/>
                <a:gd name="connsiteY4" fmla="*/ 637646 h 760810"/>
                <a:gd name="connsiteX5" fmla="*/ 77392 w 82948"/>
                <a:gd name="connsiteY5" fmla="*/ 738452 h 760810"/>
                <a:gd name="connsiteX6" fmla="*/ 77392 w 82948"/>
                <a:gd name="connsiteY6" fmla="*/ 751152 h 760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2948" h="760810">
                  <a:moveTo>
                    <a:pt x="1192" y="751152"/>
                  </a:moveTo>
                  <a:cubicBezTo>
                    <a:pt x="1589" y="751284"/>
                    <a:pt x="0" y="760810"/>
                    <a:pt x="3572" y="740040"/>
                  </a:cubicBezTo>
                  <a:cubicBezTo>
                    <a:pt x="7144" y="719270"/>
                    <a:pt x="18786" y="749564"/>
                    <a:pt x="22623" y="626533"/>
                  </a:cubicBezTo>
                  <a:cubicBezTo>
                    <a:pt x="26460" y="503502"/>
                    <a:pt x="23020" y="0"/>
                    <a:pt x="26592" y="1852"/>
                  </a:cubicBezTo>
                  <a:cubicBezTo>
                    <a:pt x="30164" y="3704"/>
                    <a:pt x="35588" y="514879"/>
                    <a:pt x="44055" y="637646"/>
                  </a:cubicBezTo>
                  <a:cubicBezTo>
                    <a:pt x="52522" y="760413"/>
                    <a:pt x="71836" y="719534"/>
                    <a:pt x="77392" y="738452"/>
                  </a:cubicBezTo>
                  <a:cubicBezTo>
                    <a:pt x="82948" y="757370"/>
                    <a:pt x="80567" y="753268"/>
                    <a:pt x="77392" y="751152"/>
                  </a:cubicBezTo>
                </a:path>
              </a:pathLst>
            </a:custGeom>
            <a:noFill/>
            <a:ln w="1905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>
                <a:latin typeface="Times New Roman" pitchFamily="18" charset="0"/>
                <a:ea typeface="+mn-ea"/>
              </a:endParaRPr>
            </a:p>
          </p:txBody>
        </p:sp>
        <p:sp>
          <p:nvSpPr>
            <p:cNvPr id="26" name="Szabadkézi sokszög 16"/>
            <p:cNvSpPr/>
            <p:nvPr/>
          </p:nvSpPr>
          <p:spPr bwMode="auto">
            <a:xfrm>
              <a:off x="1357105" y="2243838"/>
              <a:ext cx="69850" cy="660400"/>
            </a:xfrm>
            <a:custGeom>
              <a:avLst/>
              <a:gdLst>
                <a:gd name="connsiteX0" fmla="*/ 0 w 196850"/>
                <a:gd name="connsiteY0" fmla="*/ 740833 h 774700"/>
                <a:gd name="connsiteX1" fmla="*/ 114300 w 196850"/>
                <a:gd name="connsiteY1" fmla="*/ 626533 h 774700"/>
                <a:gd name="connsiteX2" fmla="*/ 139700 w 196850"/>
                <a:gd name="connsiteY2" fmla="*/ 4233 h 774700"/>
                <a:gd name="connsiteX3" fmla="*/ 152400 w 196850"/>
                <a:gd name="connsiteY3" fmla="*/ 651933 h 774700"/>
                <a:gd name="connsiteX4" fmla="*/ 190500 w 196850"/>
                <a:gd name="connsiteY4" fmla="*/ 740833 h 774700"/>
                <a:gd name="connsiteX5" fmla="*/ 190500 w 196850"/>
                <a:gd name="connsiteY5" fmla="*/ 753533 h 774700"/>
                <a:gd name="connsiteX0" fmla="*/ 0 w 196850"/>
                <a:gd name="connsiteY0" fmla="*/ 740833 h 774700"/>
                <a:gd name="connsiteX1" fmla="*/ 114300 w 196850"/>
                <a:gd name="connsiteY1" fmla="*/ 753533 h 774700"/>
                <a:gd name="connsiteX2" fmla="*/ 114300 w 196850"/>
                <a:gd name="connsiteY2" fmla="*/ 626533 h 774700"/>
                <a:gd name="connsiteX3" fmla="*/ 139700 w 196850"/>
                <a:gd name="connsiteY3" fmla="*/ 4233 h 774700"/>
                <a:gd name="connsiteX4" fmla="*/ 152400 w 196850"/>
                <a:gd name="connsiteY4" fmla="*/ 651933 h 774700"/>
                <a:gd name="connsiteX5" fmla="*/ 190500 w 196850"/>
                <a:gd name="connsiteY5" fmla="*/ 740833 h 774700"/>
                <a:gd name="connsiteX6" fmla="*/ 190500 w 196850"/>
                <a:gd name="connsiteY6" fmla="*/ 753533 h 774700"/>
                <a:gd name="connsiteX0" fmla="*/ 0 w 247650"/>
                <a:gd name="connsiteY0" fmla="*/ 740833 h 1517650"/>
                <a:gd name="connsiteX1" fmla="*/ 228600 w 247650"/>
                <a:gd name="connsiteY1" fmla="*/ 1515533 h 1517650"/>
                <a:gd name="connsiteX2" fmla="*/ 114300 w 247650"/>
                <a:gd name="connsiteY2" fmla="*/ 753533 h 1517650"/>
                <a:gd name="connsiteX3" fmla="*/ 114300 w 247650"/>
                <a:gd name="connsiteY3" fmla="*/ 626533 h 1517650"/>
                <a:gd name="connsiteX4" fmla="*/ 139700 w 247650"/>
                <a:gd name="connsiteY4" fmla="*/ 4233 h 1517650"/>
                <a:gd name="connsiteX5" fmla="*/ 152400 w 247650"/>
                <a:gd name="connsiteY5" fmla="*/ 651933 h 1517650"/>
                <a:gd name="connsiteX6" fmla="*/ 190500 w 247650"/>
                <a:gd name="connsiteY6" fmla="*/ 740833 h 1517650"/>
                <a:gd name="connsiteX7" fmla="*/ 190500 w 247650"/>
                <a:gd name="connsiteY7" fmla="*/ 753533 h 1517650"/>
                <a:gd name="connsiteX0" fmla="*/ 0 w 196850"/>
                <a:gd name="connsiteY0" fmla="*/ 740833 h 774700"/>
                <a:gd name="connsiteX1" fmla="*/ 114300 w 196850"/>
                <a:gd name="connsiteY1" fmla="*/ 753533 h 774700"/>
                <a:gd name="connsiteX2" fmla="*/ 114300 w 196850"/>
                <a:gd name="connsiteY2" fmla="*/ 626533 h 774700"/>
                <a:gd name="connsiteX3" fmla="*/ 139700 w 196850"/>
                <a:gd name="connsiteY3" fmla="*/ 4233 h 774700"/>
                <a:gd name="connsiteX4" fmla="*/ 152400 w 196850"/>
                <a:gd name="connsiteY4" fmla="*/ 651933 h 774700"/>
                <a:gd name="connsiteX5" fmla="*/ 190500 w 196850"/>
                <a:gd name="connsiteY5" fmla="*/ 740833 h 774700"/>
                <a:gd name="connsiteX6" fmla="*/ 190500 w 196850"/>
                <a:gd name="connsiteY6" fmla="*/ 753533 h 774700"/>
                <a:gd name="connsiteX0" fmla="*/ 4233 w 86783"/>
                <a:gd name="connsiteY0" fmla="*/ 753533 h 774700"/>
                <a:gd name="connsiteX1" fmla="*/ 4233 w 86783"/>
                <a:gd name="connsiteY1" fmla="*/ 626533 h 774700"/>
                <a:gd name="connsiteX2" fmla="*/ 29633 w 86783"/>
                <a:gd name="connsiteY2" fmla="*/ 4233 h 774700"/>
                <a:gd name="connsiteX3" fmla="*/ 42333 w 86783"/>
                <a:gd name="connsiteY3" fmla="*/ 651933 h 774700"/>
                <a:gd name="connsiteX4" fmla="*/ 80433 w 86783"/>
                <a:gd name="connsiteY4" fmla="*/ 740833 h 774700"/>
                <a:gd name="connsiteX5" fmla="*/ 80433 w 86783"/>
                <a:gd name="connsiteY5" fmla="*/ 753533 h 774700"/>
                <a:gd name="connsiteX0" fmla="*/ 0 w 82550"/>
                <a:gd name="connsiteY0" fmla="*/ 753136 h 774303"/>
                <a:gd name="connsiteX1" fmla="*/ 21431 w 82550"/>
                <a:gd name="connsiteY1" fmla="*/ 628517 h 774303"/>
                <a:gd name="connsiteX2" fmla="*/ 25400 w 82550"/>
                <a:gd name="connsiteY2" fmla="*/ 3836 h 774303"/>
                <a:gd name="connsiteX3" fmla="*/ 38100 w 82550"/>
                <a:gd name="connsiteY3" fmla="*/ 651536 h 774303"/>
                <a:gd name="connsiteX4" fmla="*/ 76200 w 82550"/>
                <a:gd name="connsiteY4" fmla="*/ 740436 h 774303"/>
                <a:gd name="connsiteX5" fmla="*/ 76200 w 82550"/>
                <a:gd name="connsiteY5" fmla="*/ 753136 h 774303"/>
                <a:gd name="connsiteX0" fmla="*/ 0 w 81756"/>
                <a:gd name="connsiteY0" fmla="*/ 751152 h 760413"/>
                <a:gd name="connsiteX1" fmla="*/ 21431 w 81756"/>
                <a:gd name="connsiteY1" fmla="*/ 626533 h 760413"/>
                <a:gd name="connsiteX2" fmla="*/ 25400 w 81756"/>
                <a:gd name="connsiteY2" fmla="*/ 1852 h 760413"/>
                <a:gd name="connsiteX3" fmla="*/ 42863 w 81756"/>
                <a:gd name="connsiteY3" fmla="*/ 637646 h 760413"/>
                <a:gd name="connsiteX4" fmla="*/ 76200 w 81756"/>
                <a:gd name="connsiteY4" fmla="*/ 738452 h 760413"/>
                <a:gd name="connsiteX5" fmla="*/ 76200 w 81756"/>
                <a:gd name="connsiteY5" fmla="*/ 751152 h 760413"/>
                <a:gd name="connsiteX0" fmla="*/ 20242 w 101998"/>
                <a:gd name="connsiteY0" fmla="*/ 751152 h 760810"/>
                <a:gd name="connsiteX1" fmla="*/ 3572 w 101998"/>
                <a:gd name="connsiteY1" fmla="*/ 740040 h 760810"/>
                <a:gd name="connsiteX2" fmla="*/ 41673 w 101998"/>
                <a:gd name="connsiteY2" fmla="*/ 626533 h 760810"/>
                <a:gd name="connsiteX3" fmla="*/ 45642 w 101998"/>
                <a:gd name="connsiteY3" fmla="*/ 1852 h 760810"/>
                <a:gd name="connsiteX4" fmla="*/ 63105 w 101998"/>
                <a:gd name="connsiteY4" fmla="*/ 637646 h 760810"/>
                <a:gd name="connsiteX5" fmla="*/ 96442 w 101998"/>
                <a:gd name="connsiteY5" fmla="*/ 738452 h 760810"/>
                <a:gd name="connsiteX6" fmla="*/ 96442 w 101998"/>
                <a:gd name="connsiteY6" fmla="*/ 751152 h 760810"/>
                <a:gd name="connsiteX0" fmla="*/ 1192 w 82948"/>
                <a:gd name="connsiteY0" fmla="*/ 751152 h 760810"/>
                <a:gd name="connsiteX1" fmla="*/ 3572 w 82948"/>
                <a:gd name="connsiteY1" fmla="*/ 740040 h 760810"/>
                <a:gd name="connsiteX2" fmla="*/ 22623 w 82948"/>
                <a:gd name="connsiteY2" fmla="*/ 626533 h 760810"/>
                <a:gd name="connsiteX3" fmla="*/ 26592 w 82948"/>
                <a:gd name="connsiteY3" fmla="*/ 1852 h 760810"/>
                <a:gd name="connsiteX4" fmla="*/ 44055 w 82948"/>
                <a:gd name="connsiteY4" fmla="*/ 637646 h 760810"/>
                <a:gd name="connsiteX5" fmla="*/ 77392 w 82948"/>
                <a:gd name="connsiteY5" fmla="*/ 738452 h 760810"/>
                <a:gd name="connsiteX6" fmla="*/ 77392 w 82948"/>
                <a:gd name="connsiteY6" fmla="*/ 751152 h 760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2948" h="760810">
                  <a:moveTo>
                    <a:pt x="1192" y="751152"/>
                  </a:moveTo>
                  <a:cubicBezTo>
                    <a:pt x="1589" y="751284"/>
                    <a:pt x="0" y="760810"/>
                    <a:pt x="3572" y="740040"/>
                  </a:cubicBezTo>
                  <a:cubicBezTo>
                    <a:pt x="7144" y="719270"/>
                    <a:pt x="18786" y="749564"/>
                    <a:pt x="22623" y="626533"/>
                  </a:cubicBezTo>
                  <a:cubicBezTo>
                    <a:pt x="26460" y="503502"/>
                    <a:pt x="23020" y="0"/>
                    <a:pt x="26592" y="1852"/>
                  </a:cubicBezTo>
                  <a:cubicBezTo>
                    <a:pt x="30164" y="3704"/>
                    <a:pt x="35588" y="514879"/>
                    <a:pt x="44055" y="637646"/>
                  </a:cubicBezTo>
                  <a:cubicBezTo>
                    <a:pt x="52522" y="760413"/>
                    <a:pt x="71836" y="719534"/>
                    <a:pt x="77392" y="738452"/>
                  </a:cubicBezTo>
                  <a:cubicBezTo>
                    <a:pt x="82948" y="757370"/>
                    <a:pt x="80567" y="753268"/>
                    <a:pt x="77392" y="751152"/>
                  </a:cubicBezTo>
                </a:path>
              </a:pathLst>
            </a:custGeom>
            <a:noFill/>
            <a:ln w="1905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>
                <a:latin typeface="Times New Roman" pitchFamily="18" charset="0"/>
                <a:ea typeface="+mn-ea"/>
              </a:endParaRPr>
            </a:p>
          </p:txBody>
        </p:sp>
        <p:sp>
          <p:nvSpPr>
            <p:cNvPr id="27" name="Szabadkézi sokszög 17"/>
            <p:cNvSpPr/>
            <p:nvPr/>
          </p:nvSpPr>
          <p:spPr bwMode="auto">
            <a:xfrm>
              <a:off x="1995280" y="2224788"/>
              <a:ext cx="69850" cy="660400"/>
            </a:xfrm>
            <a:custGeom>
              <a:avLst/>
              <a:gdLst>
                <a:gd name="connsiteX0" fmla="*/ 0 w 196850"/>
                <a:gd name="connsiteY0" fmla="*/ 740833 h 774700"/>
                <a:gd name="connsiteX1" fmla="*/ 114300 w 196850"/>
                <a:gd name="connsiteY1" fmla="*/ 626533 h 774700"/>
                <a:gd name="connsiteX2" fmla="*/ 139700 w 196850"/>
                <a:gd name="connsiteY2" fmla="*/ 4233 h 774700"/>
                <a:gd name="connsiteX3" fmla="*/ 152400 w 196850"/>
                <a:gd name="connsiteY3" fmla="*/ 651933 h 774700"/>
                <a:gd name="connsiteX4" fmla="*/ 190500 w 196850"/>
                <a:gd name="connsiteY4" fmla="*/ 740833 h 774700"/>
                <a:gd name="connsiteX5" fmla="*/ 190500 w 196850"/>
                <a:gd name="connsiteY5" fmla="*/ 753533 h 774700"/>
                <a:gd name="connsiteX0" fmla="*/ 0 w 196850"/>
                <a:gd name="connsiteY0" fmla="*/ 740833 h 774700"/>
                <a:gd name="connsiteX1" fmla="*/ 114300 w 196850"/>
                <a:gd name="connsiteY1" fmla="*/ 753533 h 774700"/>
                <a:gd name="connsiteX2" fmla="*/ 114300 w 196850"/>
                <a:gd name="connsiteY2" fmla="*/ 626533 h 774700"/>
                <a:gd name="connsiteX3" fmla="*/ 139700 w 196850"/>
                <a:gd name="connsiteY3" fmla="*/ 4233 h 774700"/>
                <a:gd name="connsiteX4" fmla="*/ 152400 w 196850"/>
                <a:gd name="connsiteY4" fmla="*/ 651933 h 774700"/>
                <a:gd name="connsiteX5" fmla="*/ 190500 w 196850"/>
                <a:gd name="connsiteY5" fmla="*/ 740833 h 774700"/>
                <a:gd name="connsiteX6" fmla="*/ 190500 w 196850"/>
                <a:gd name="connsiteY6" fmla="*/ 753533 h 774700"/>
                <a:gd name="connsiteX0" fmla="*/ 0 w 247650"/>
                <a:gd name="connsiteY0" fmla="*/ 740833 h 1517650"/>
                <a:gd name="connsiteX1" fmla="*/ 228600 w 247650"/>
                <a:gd name="connsiteY1" fmla="*/ 1515533 h 1517650"/>
                <a:gd name="connsiteX2" fmla="*/ 114300 w 247650"/>
                <a:gd name="connsiteY2" fmla="*/ 753533 h 1517650"/>
                <a:gd name="connsiteX3" fmla="*/ 114300 w 247650"/>
                <a:gd name="connsiteY3" fmla="*/ 626533 h 1517650"/>
                <a:gd name="connsiteX4" fmla="*/ 139700 w 247650"/>
                <a:gd name="connsiteY4" fmla="*/ 4233 h 1517650"/>
                <a:gd name="connsiteX5" fmla="*/ 152400 w 247650"/>
                <a:gd name="connsiteY5" fmla="*/ 651933 h 1517650"/>
                <a:gd name="connsiteX6" fmla="*/ 190500 w 247650"/>
                <a:gd name="connsiteY6" fmla="*/ 740833 h 1517650"/>
                <a:gd name="connsiteX7" fmla="*/ 190500 w 247650"/>
                <a:gd name="connsiteY7" fmla="*/ 753533 h 1517650"/>
                <a:gd name="connsiteX0" fmla="*/ 0 w 196850"/>
                <a:gd name="connsiteY0" fmla="*/ 740833 h 774700"/>
                <a:gd name="connsiteX1" fmla="*/ 114300 w 196850"/>
                <a:gd name="connsiteY1" fmla="*/ 753533 h 774700"/>
                <a:gd name="connsiteX2" fmla="*/ 114300 w 196850"/>
                <a:gd name="connsiteY2" fmla="*/ 626533 h 774700"/>
                <a:gd name="connsiteX3" fmla="*/ 139700 w 196850"/>
                <a:gd name="connsiteY3" fmla="*/ 4233 h 774700"/>
                <a:gd name="connsiteX4" fmla="*/ 152400 w 196850"/>
                <a:gd name="connsiteY4" fmla="*/ 651933 h 774700"/>
                <a:gd name="connsiteX5" fmla="*/ 190500 w 196850"/>
                <a:gd name="connsiteY5" fmla="*/ 740833 h 774700"/>
                <a:gd name="connsiteX6" fmla="*/ 190500 w 196850"/>
                <a:gd name="connsiteY6" fmla="*/ 753533 h 774700"/>
                <a:gd name="connsiteX0" fmla="*/ 4233 w 86783"/>
                <a:gd name="connsiteY0" fmla="*/ 753533 h 774700"/>
                <a:gd name="connsiteX1" fmla="*/ 4233 w 86783"/>
                <a:gd name="connsiteY1" fmla="*/ 626533 h 774700"/>
                <a:gd name="connsiteX2" fmla="*/ 29633 w 86783"/>
                <a:gd name="connsiteY2" fmla="*/ 4233 h 774700"/>
                <a:gd name="connsiteX3" fmla="*/ 42333 w 86783"/>
                <a:gd name="connsiteY3" fmla="*/ 651933 h 774700"/>
                <a:gd name="connsiteX4" fmla="*/ 80433 w 86783"/>
                <a:gd name="connsiteY4" fmla="*/ 740833 h 774700"/>
                <a:gd name="connsiteX5" fmla="*/ 80433 w 86783"/>
                <a:gd name="connsiteY5" fmla="*/ 753533 h 774700"/>
                <a:gd name="connsiteX0" fmla="*/ 0 w 82550"/>
                <a:gd name="connsiteY0" fmla="*/ 753136 h 774303"/>
                <a:gd name="connsiteX1" fmla="*/ 21431 w 82550"/>
                <a:gd name="connsiteY1" fmla="*/ 628517 h 774303"/>
                <a:gd name="connsiteX2" fmla="*/ 25400 w 82550"/>
                <a:gd name="connsiteY2" fmla="*/ 3836 h 774303"/>
                <a:gd name="connsiteX3" fmla="*/ 38100 w 82550"/>
                <a:gd name="connsiteY3" fmla="*/ 651536 h 774303"/>
                <a:gd name="connsiteX4" fmla="*/ 76200 w 82550"/>
                <a:gd name="connsiteY4" fmla="*/ 740436 h 774303"/>
                <a:gd name="connsiteX5" fmla="*/ 76200 w 82550"/>
                <a:gd name="connsiteY5" fmla="*/ 753136 h 774303"/>
                <a:gd name="connsiteX0" fmla="*/ 0 w 81756"/>
                <a:gd name="connsiteY0" fmla="*/ 751152 h 760413"/>
                <a:gd name="connsiteX1" fmla="*/ 21431 w 81756"/>
                <a:gd name="connsiteY1" fmla="*/ 626533 h 760413"/>
                <a:gd name="connsiteX2" fmla="*/ 25400 w 81756"/>
                <a:gd name="connsiteY2" fmla="*/ 1852 h 760413"/>
                <a:gd name="connsiteX3" fmla="*/ 42863 w 81756"/>
                <a:gd name="connsiteY3" fmla="*/ 637646 h 760413"/>
                <a:gd name="connsiteX4" fmla="*/ 76200 w 81756"/>
                <a:gd name="connsiteY4" fmla="*/ 738452 h 760413"/>
                <a:gd name="connsiteX5" fmla="*/ 76200 w 81756"/>
                <a:gd name="connsiteY5" fmla="*/ 751152 h 760413"/>
                <a:gd name="connsiteX0" fmla="*/ 20242 w 101998"/>
                <a:gd name="connsiteY0" fmla="*/ 751152 h 760810"/>
                <a:gd name="connsiteX1" fmla="*/ 3572 w 101998"/>
                <a:gd name="connsiteY1" fmla="*/ 740040 h 760810"/>
                <a:gd name="connsiteX2" fmla="*/ 41673 w 101998"/>
                <a:gd name="connsiteY2" fmla="*/ 626533 h 760810"/>
                <a:gd name="connsiteX3" fmla="*/ 45642 w 101998"/>
                <a:gd name="connsiteY3" fmla="*/ 1852 h 760810"/>
                <a:gd name="connsiteX4" fmla="*/ 63105 w 101998"/>
                <a:gd name="connsiteY4" fmla="*/ 637646 h 760810"/>
                <a:gd name="connsiteX5" fmla="*/ 96442 w 101998"/>
                <a:gd name="connsiteY5" fmla="*/ 738452 h 760810"/>
                <a:gd name="connsiteX6" fmla="*/ 96442 w 101998"/>
                <a:gd name="connsiteY6" fmla="*/ 751152 h 760810"/>
                <a:gd name="connsiteX0" fmla="*/ 1192 w 82948"/>
                <a:gd name="connsiteY0" fmla="*/ 751152 h 760810"/>
                <a:gd name="connsiteX1" fmla="*/ 3572 w 82948"/>
                <a:gd name="connsiteY1" fmla="*/ 740040 h 760810"/>
                <a:gd name="connsiteX2" fmla="*/ 22623 w 82948"/>
                <a:gd name="connsiteY2" fmla="*/ 626533 h 760810"/>
                <a:gd name="connsiteX3" fmla="*/ 26592 w 82948"/>
                <a:gd name="connsiteY3" fmla="*/ 1852 h 760810"/>
                <a:gd name="connsiteX4" fmla="*/ 44055 w 82948"/>
                <a:gd name="connsiteY4" fmla="*/ 637646 h 760810"/>
                <a:gd name="connsiteX5" fmla="*/ 77392 w 82948"/>
                <a:gd name="connsiteY5" fmla="*/ 738452 h 760810"/>
                <a:gd name="connsiteX6" fmla="*/ 77392 w 82948"/>
                <a:gd name="connsiteY6" fmla="*/ 751152 h 760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2948" h="760810">
                  <a:moveTo>
                    <a:pt x="1192" y="751152"/>
                  </a:moveTo>
                  <a:cubicBezTo>
                    <a:pt x="1589" y="751284"/>
                    <a:pt x="0" y="760810"/>
                    <a:pt x="3572" y="740040"/>
                  </a:cubicBezTo>
                  <a:cubicBezTo>
                    <a:pt x="7144" y="719270"/>
                    <a:pt x="18786" y="749564"/>
                    <a:pt x="22623" y="626533"/>
                  </a:cubicBezTo>
                  <a:cubicBezTo>
                    <a:pt x="26460" y="503502"/>
                    <a:pt x="23020" y="0"/>
                    <a:pt x="26592" y="1852"/>
                  </a:cubicBezTo>
                  <a:cubicBezTo>
                    <a:pt x="30164" y="3704"/>
                    <a:pt x="35588" y="514879"/>
                    <a:pt x="44055" y="637646"/>
                  </a:cubicBezTo>
                  <a:cubicBezTo>
                    <a:pt x="52522" y="760413"/>
                    <a:pt x="71836" y="719534"/>
                    <a:pt x="77392" y="738452"/>
                  </a:cubicBezTo>
                  <a:cubicBezTo>
                    <a:pt x="82948" y="757370"/>
                    <a:pt x="80567" y="753268"/>
                    <a:pt x="77392" y="751152"/>
                  </a:cubicBezTo>
                </a:path>
              </a:pathLst>
            </a:custGeom>
            <a:noFill/>
            <a:ln w="1905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>
                <a:latin typeface="Times New Roman" pitchFamily="18" charset="0"/>
                <a:ea typeface="+mn-ea"/>
              </a:endParaRPr>
            </a:p>
          </p:txBody>
        </p:sp>
        <p:sp>
          <p:nvSpPr>
            <p:cNvPr id="30" name="Szabadkézi sokszög 18"/>
            <p:cNvSpPr/>
            <p:nvPr/>
          </p:nvSpPr>
          <p:spPr bwMode="auto">
            <a:xfrm>
              <a:off x="2690605" y="2243838"/>
              <a:ext cx="69850" cy="660400"/>
            </a:xfrm>
            <a:custGeom>
              <a:avLst/>
              <a:gdLst>
                <a:gd name="connsiteX0" fmla="*/ 0 w 196850"/>
                <a:gd name="connsiteY0" fmla="*/ 740833 h 774700"/>
                <a:gd name="connsiteX1" fmla="*/ 114300 w 196850"/>
                <a:gd name="connsiteY1" fmla="*/ 626533 h 774700"/>
                <a:gd name="connsiteX2" fmla="*/ 139700 w 196850"/>
                <a:gd name="connsiteY2" fmla="*/ 4233 h 774700"/>
                <a:gd name="connsiteX3" fmla="*/ 152400 w 196850"/>
                <a:gd name="connsiteY3" fmla="*/ 651933 h 774700"/>
                <a:gd name="connsiteX4" fmla="*/ 190500 w 196850"/>
                <a:gd name="connsiteY4" fmla="*/ 740833 h 774700"/>
                <a:gd name="connsiteX5" fmla="*/ 190500 w 196850"/>
                <a:gd name="connsiteY5" fmla="*/ 753533 h 774700"/>
                <a:gd name="connsiteX0" fmla="*/ 0 w 196850"/>
                <a:gd name="connsiteY0" fmla="*/ 740833 h 774700"/>
                <a:gd name="connsiteX1" fmla="*/ 114300 w 196850"/>
                <a:gd name="connsiteY1" fmla="*/ 753533 h 774700"/>
                <a:gd name="connsiteX2" fmla="*/ 114300 w 196850"/>
                <a:gd name="connsiteY2" fmla="*/ 626533 h 774700"/>
                <a:gd name="connsiteX3" fmla="*/ 139700 w 196850"/>
                <a:gd name="connsiteY3" fmla="*/ 4233 h 774700"/>
                <a:gd name="connsiteX4" fmla="*/ 152400 w 196850"/>
                <a:gd name="connsiteY4" fmla="*/ 651933 h 774700"/>
                <a:gd name="connsiteX5" fmla="*/ 190500 w 196850"/>
                <a:gd name="connsiteY5" fmla="*/ 740833 h 774700"/>
                <a:gd name="connsiteX6" fmla="*/ 190500 w 196850"/>
                <a:gd name="connsiteY6" fmla="*/ 753533 h 774700"/>
                <a:gd name="connsiteX0" fmla="*/ 0 w 247650"/>
                <a:gd name="connsiteY0" fmla="*/ 740833 h 1517650"/>
                <a:gd name="connsiteX1" fmla="*/ 228600 w 247650"/>
                <a:gd name="connsiteY1" fmla="*/ 1515533 h 1517650"/>
                <a:gd name="connsiteX2" fmla="*/ 114300 w 247650"/>
                <a:gd name="connsiteY2" fmla="*/ 753533 h 1517650"/>
                <a:gd name="connsiteX3" fmla="*/ 114300 w 247650"/>
                <a:gd name="connsiteY3" fmla="*/ 626533 h 1517650"/>
                <a:gd name="connsiteX4" fmla="*/ 139700 w 247650"/>
                <a:gd name="connsiteY4" fmla="*/ 4233 h 1517650"/>
                <a:gd name="connsiteX5" fmla="*/ 152400 w 247650"/>
                <a:gd name="connsiteY5" fmla="*/ 651933 h 1517650"/>
                <a:gd name="connsiteX6" fmla="*/ 190500 w 247650"/>
                <a:gd name="connsiteY6" fmla="*/ 740833 h 1517650"/>
                <a:gd name="connsiteX7" fmla="*/ 190500 w 247650"/>
                <a:gd name="connsiteY7" fmla="*/ 753533 h 1517650"/>
                <a:gd name="connsiteX0" fmla="*/ 0 w 196850"/>
                <a:gd name="connsiteY0" fmla="*/ 740833 h 774700"/>
                <a:gd name="connsiteX1" fmla="*/ 114300 w 196850"/>
                <a:gd name="connsiteY1" fmla="*/ 753533 h 774700"/>
                <a:gd name="connsiteX2" fmla="*/ 114300 w 196850"/>
                <a:gd name="connsiteY2" fmla="*/ 626533 h 774700"/>
                <a:gd name="connsiteX3" fmla="*/ 139700 w 196850"/>
                <a:gd name="connsiteY3" fmla="*/ 4233 h 774700"/>
                <a:gd name="connsiteX4" fmla="*/ 152400 w 196850"/>
                <a:gd name="connsiteY4" fmla="*/ 651933 h 774700"/>
                <a:gd name="connsiteX5" fmla="*/ 190500 w 196850"/>
                <a:gd name="connsiteY5" fmla="*/ 740833 h 774700"/>
                <a:gd name="connsiteX6" fmla="*/ 190500 w 196850"/>
                <a:gd name="connsiteY6" fmla="*/ 753533 h 774700"/>
                <a:gd name="connsiteX0" fmla="*/ 4233 w 86783"/>
                <a:gd name="connsiteY0" fmla="*/ 753533 h 774700"/>
                <a:gd name="connsiteX1" fmla="*/ 4233 w 86783"/>
                <a:gd name="connsiteY1" fmla="*/ 626533 h 774700"/>
                <a:gd name="connsiteX2" fmla="*/ 29633 w 86783"/>
                <a:gd name="connsiteY2" fmla="*/ 4233 h 774700"/>
                <a:gd name="connsiteX3" fmla="*/ 42333 w 86783"/>
                <a:gd name="connsiteY3" fmla="*/ 651933 h 774700"/>
                <a:gd name="connsiteX4" fmla="*/ 80433 w 86783"/>
                <a:gd name="connsiteY4" fmla="*/ 740833 h 774700"/>
                <a:gd name="connsiteX5" fmla="*/ 80433 w 86783"/>
                <a:gd name="connsiteY5" fmla="*/ 753533 h 774700"/>
                <a:gd name="connsiteX0" fmla="*/ 0 w 82550"/>
                <a:gd name="connsiteY0" fmla="*/ 753136 h 774303"/>
                <a:gd name="connsiteX1" fmla="*/ 21431 w 82550"/>
                <a:gd name="connsiteY1" fmla="*/ 628517 h 774303"/>
                <a:gd name="connsiteX2" fmla="*/ 25400 w 82550"/>
                <a:gd name="connsiteY2" fmla="*/ 3836 h 774303"/>
                <a:gd name="connsiteX3" fmla="*/ 38100 w 82550"/>
                <a:gd name="connsiteY3" fmla="*/ 651536 h 774303"/>
                <a:gd name="connsiteX4" fmla="*/ 76200 w 82550"/>
                <a:gd name="connsiteY4" fmla="*/ 740436 h 774303"/>
                <a:gd name="connsiteX5" fmla="*/ 76200 w 82550"/>
                <a:gd name="connsiteY5" fmla="*/ 753136 h 774303"/>
                <a:gd name="connsiteX0" fmla="*/ 0 w 81756"/>
                <a:gd name="connsiteY0" fmla="*/ 751152 h 760413"/>
                <a:gd name="connsiteX1" fmla="*/ 21431 w 81756"/>
                <a:gd name="connsiteY1" fmla="*/ 626533 h 760413"/>
                <a:gd name="connsiteX2" fmla="*/ 25400 w 81756"/>
                <a:gd name="connsiteY2" fmla="*/ 1852 h 760413"/>
                <a:gd name="connsiteX3" fmla="*/ 42863 w 81756"/>
                <a:gd name="connsiteY3" fmla="*/ 637646 h 760413"/>
                <a:gd name="connsiteX4" fmla="*/ 76200 w 81756"/>
                <a:gd name="connsiteY4" fmla="*/ 738452 h 760413"/>
                <a:gd name="connsiteX5" fmla="*/ 76200 w 81756"/>
                <a:gd name="connsiteY5" fmla="*/ 751152 h 760413"/>
                <a:gd name="connsiteX0" fmla="*/ 20242 w 101998"/>
                <a:gd name="connsiteY0" fmla="*/ 751152 h 760810"/>
                <a:gd name="connsiteX1" fmla="*/ 3572 w 101998"/>
                <a:gd name="connsiteY1" fmla="*/ 740040 h 760810"/>
                <a:gd name="connsiteX2" fmla="*/ 41673 w 101998"/>
                <a:gd name="connsiteY2" fmla="*/ 626533 h 760810"/>
                <a:gd name="connsiteX3" fmla="*/ 45642 w 101998"/>
                <a:gd name="connsiteY3" fmla="*/ 1852 h 760810"/>
                <a:gd name="connsiteX4" fmla="*/ 63105 w 101998"/>
                <a:gd name="connsiteY4" fmla="*/ 637646 h 760810"/>
                <a:gd name="connsiteX5" fmla="*/ 96442 w 101998"/>
                <a:gd name="connsiteY5" fmla="*/ 738452 h 760810"/>
                <a:gd name="connsiteX6" fmla="*/ 96442 w 101998"/>
                <a:gd name="connsiteY6" fmla="*/ 751152 h 760810"/>
                <a:gd name="connsiteX0" fmla="*/ 1192 w 82948"/>
                <a:gd name="connsiteY0" fmla="*/ 751152 h 760810"/>
                <a:gd name="connsiteX1" fmla="*/ 3572 w 82948"/>
                <a:gd name="connsiteY1" fmla="*/ 740040 h 760810"/>
                <a:gd name="connsiteX2" fmla="*/ 22623 w 82948"/>
                <a:gd name="connsiteY2" fmla="*/ 626533 h 760810"/>
                <a:gd name="connsiteX3" fmla="*/ 26592 w 82948"/>
                <a:gd name="connsiteY3" fmla="*/ 1852 h 760810"/>
                <a:gd name="connsiteX4" fmla="*/ 44055 w 82948"/>
                <a:gd name="connsiteY4" fmla="*/ 637646 h 760810"/>
                <a:gd name="connsiteX5" fmla="*/ 77392 w 82948"/>
                <a:gd name="connsiteY5" fmla="*/ 738452 h 760810"/>
                <a:gd name="connsiteX6" fmla="*/ 77392 w 82948"/>
                <a:gd name="connsiteY6" fmla="*/ 751152 h 760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2948" h="760810">
                  <a:moveTo>
                    <a:pt x="1192" y="751152"/>
                  </a:moveTo>
                  <a:cubicBezTo>
                    <a:pt x="1589" y="751284"/>
                    <a:pt x="0" y="760810"/>
                    <a:pt x="3572" y="740040"/>
                  </a:cubicBezTo>
                  <a:cubicBezTo>
                    <a:pt x="7144" y="719270"/>
                    <a:pt x="18786" y="749564"/>
                    <a:pt x="22623" y="626533"/>
                  </a:cubicBezTo>
                  <a:cubicBezTo>
                    <a:pt x="26460" y="503502"/>
                    <a:pt x="23020" y="0"/>
                    <a:pt x="26592" y="1852"/>
                  </a:cubicBezTo>
                  <a:cubicBezTo>
                    <a:pt x="30164" y="3704"/>
                    <a:pt x="35588" y="514879"/>
                    <a:pt x="44055" y="637646"/>
                  </a:cubicBezTo>
                  <a:cubicBezTo>
                    <a:pt x="52522" y="760413"/>
                    <a:pt x="71836" y="719534"/>
                    <a:pt x="77392" y="738452"/>
                  </a:cubicBezTo>
                  <a:cubicBezTo>
                    <a:pt x="82948" y="757370"/>
                    <a:pt x="80567" y="753268"/>
                    <a:pt x="77392" y="751152"/>
                  </a:cubicBezTo>
                </a:path>
              </a:pathLst>
            </a:custGeom>
            <a:noFill/>
            <a:ln w="1905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>
                <a:latin typeface="Times New Roman" pitchFamily="18" charset="0"/>
                <a:ea typeface="+mn-ea"/>
              </a:endParaRPr>
            </a:p>
          </p:txBody>
        </p:sp>
        <p:graphicFrame>
          <p:nvGraphicFramePr>
            <p:cNvPr id="31" name="Object 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438156897"/>
                </p:ext>
              </p:extLst>
            </p:nvPr>
          </p:nvGraphicFramePr>
          <p:xfrm>
            <a:off x="1298367" y="2907413"/>
            <a:ext cx="238125" cy="3698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0368" name="Equation" r:id="rId14" imgW="164880" imgH="228600" progId="Equation.3">
                    <p:embed/>
                  </p:oleObj>
                </mc:Choice>
                <mc:Fallback>
                  <p:oleObj name="Equation" r:id="rId14" imgW="164880" imgH="2286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98367" y="2907413"/>
                          <a:ext cx="238125" cy="3698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chemeClr val="hlink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3" name="Object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025198385"/>
                </p:ext>
              </p:extLst>
            </p:nvPr>
          </p:nvGraphicFramePr>
          <p:xfrm>
            <a:off x="1852405" y="2896301"/>
            <a:ext cx="366712" cy="3698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0369" name="Equation" r:id="rId16" imgW="253800" imgH="228600" progId="Equation.3">
                    <p:embed/>
                  </p:oleObj>
                </mc:Choice>
                <mc:Fallback>
                  <p:oleObj name="Equation" r:id="rId16" imgW="253800" imgH="2286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52405" y="2896301"/>
                          <a:ext cx="366712" cy="36988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chemeClr val="hlink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4" name="Téglalap 19"/>
          <p:cNvSpPr/>
          <p:nvPr/>
        </p:nvSpPr>
        <p:spPr>
          <a:xfrm>
            <a:off x="701200" y="1655763"/>
            <a:ext cx="2112963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2000" dirty="0" smtClean="0">
                <a:latin typeface="Calibri" charset="0"/>
              </a:rPr>
              <a:t>C</a:t>
            </a:r>
            <a:r>
              <a:rPr lang="hu-HU" sz="2000" dirty="0" smtClean="0">
                <a:latin typeface="Calibri" charset="0"/>
              </a:rPr>
              <a:t>athode </a:t>
            </a:r>
            <a:r>
              <a:rPr lang="hu-HU" sz="2000" dirty="0" smtClean="0">
                <a:latin typeface="Calibri" charset="0"/>
              </a:rPr>
              <a:t>ray tube: </a:t>
            </a:r>
            <a:endParaRPr lang="hu-HU" sz="2000" dirty="0">
              <a:latin typeface="Calibri" charset="0"/>
            </a:endParaRPr>
          </a:p>
        </p:txBody>
      </p:sp>
      <p:sp>
        <p:nvSpPr>
          <p:cNvPr id="8" name="Curved Up Arrow 7"/>
          <p:cNvSpPr/>
          <p:nvPr/>
        </p:nvSpPr>
        <p:spPr bwMode="auto">
          <a:xfrm rot="10800000">
            <a:off x="5358328" y="4109595"/>
            <a:ext cx="2273186" cy="581946"/>
          </a:xfrm>
          <a:prstGeom prst="curvedUpArrow">
            <a:avLst/>
          </a:prstGeom>
          <a:solidFill>
            <a:srgbClr val="FFCCCC"/>
          </a:solidFill>
          <a:ln w="28575" cap="flat" cmpd="sng" algn="ctr">
            <a:solidFill>
              <a:srgbClr val="CC66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66381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Rectangle 2"/>
          <p:cNvSpPr txBox="1">
            <a:spLocks noChangeArrowheads="1"/>
          </p:cNvSpPr>
          <p:nvPr/>
        </p:nvSpPr>
        <p:spPr bwMode="auto">
          <a:xfrm>
            <a:off x="0" y="130821"/>
            <a:ext cx="9144000" cy="725487"/>
          </a:xfrm>
          <a:prstGeom prst="rect">
            <a:avLst/>
          </a:prstGeom>
          <a:solidFill>
            <a:schemeClr val="accent6">
              <a:lumMod val="50000"/>
            </a:schemeClr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hu-HU" dirty="0" smtClean="0">
                <a:solidFill>
                  <a:srgbClr val="FFFFFF"/>
                </a:solidFill>
                <a:latin typeface="Calibri"/>
                <a:cs typeface="Calibri"/>
              </a:rPr>
              <a:t>Classical versus quantum region...</a:t>
            </a:r>
            <a:endParaRPr lang="hu-HU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grpSp>
        <p:nvGrpSpPr>
          <p:cNvPr id="6159" name="Csoportba foglalás 29"/>
          <p:cNvGrpSpPr>
            <a:grpSpLocks/>
          </p:cNvGrpSpPr>
          <p:nvPr/>
        </p:nvGrpSpPr>
        <p:grpSpPr bwMode="auto">
          <a:xfrm>
            <a:off x="1163638" y="4205856"/>
            <a:ext cx="7090954" cy="424882"/>
            <a:chOff x="1435509" y="2854325"/>
            <a:chExt cx="7090954" cy="424882"/>
          </a:xfrm>
        </p:grpSpPr>
        <p:graphicFrame>
          <p:nvGraphicFramePr>
            <p:cNvPr id="6153" name="Object 3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259633454"/>
                </p:ext>
              </p:extLst>
            </p:nvPr>
          </p:nvGraphicFramePr>
          <p:xfrm>
            <a:off x="1435509" y="2907732"/>
            <a:ext cx="1289050" cy="3714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6563" name="Equation" r:id="rId4" imgW="863600" imgH="203200" progId="Equation.3">
                    <p:embed/>
                  </p:oleObj>
                </mc:Choice>
                <mc:Fallback>
                  <p:oleObj name="Equation" r:id="rId4" imgW="863600" imgH="2032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35509" y="2907732"/>
                          <a:ext cx="1289050" cy="371475"/>
                        </a:xfrm>
                        <a:prstGeom prst="rect">
                          <a:avLst/>
                        </a:prstGeom>
                        <a:solidFill>
                          <a:schemeClr val="hlink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chemeClr val="hlink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170" name="Téglalap 16"/>
            <p:cNvSpPr>
              <a:spLocks noChangeArrowheads="1"/>
            </p:cNvSpPr>
            <p:nvPr/>
          </p:nvSpPr>
          <p:spPr bwMode="auto">
            <a:xfrm>
              <a:off x="3759200" y="2854325"/>
              <a:ext cx="4767263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hu-HU" sz="1800" b="1" dirty="0" smtClean="0"/>
                <a:t>Structure </a:t>
              </a:r>
              <a:r>
                <a:rPr lang="hu-HU" sz="1800" dirty="0" smtClean="0"/>
                <a:t>of pulses is visible !</a:t>
              </a:r>
              <a:endParaRPr lang="hu-HU" sz="1800" dirty="0"/>
            </a:p>
          </p:txBody>
        </p:sp>
        <p:sp>
          <p:nvSpPr>
            <p:cNvPr id="146" name="Balra-jobbra nyíl 145"/>
            <p:cNvSpPr/>
            <p:nvPr/>
          </p:nvSpPr>
          <p:spPr bwMode="auto">
            <a:xfrm>
              <a:off x="3111500" y="2968625"/>
              <a:ext cx="331788" cy="201613"/>
            </a:xfrm>
            <a:prstGeom prst="leftRightArrow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8575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>
                <a:latin typeface="Times New Roman" pitchFamily="18" charset="0"/>
                <a:ea typeface="+mn-ea"/>
              </a:endParaRPr>
            </a:p>
          </p:txBody>
        </p:sp>
      </p:grpSp>
      <p:grpSp>
        <p:nvGrpSpPr>
          <p:cNvPr id="6160" name="Csoportba foglalás 30"/>
          <p:cNvGrpSpPr>
            <a:grpSpLocks/>
          </p:cNvGrpSpPr>
          <p:nvPr/>
        </p:nvGrpSpPr>
        <p:grpSpPr bwMode="auto">
          <a:xfrm>
            <a:off x="1249839" y="3078727"/>
            <a:ext cx="6616224" cy="646112"/>
            <a:chOff x="1566863" y="3661071"/>
            <a:chExt cx="6616224" cy="646112"/>
          </a:xfrm>
        </p:grpSpPr>
        <p:graphicFrame>
          <p:nvGraphicFramePr>
            <p:cNvPr id="6147" name="Object 37"/>
            <p:cNvGraphicFramePr>
              <a:graphicFrameLocks noChangeAspect="1"/>
            </p:cNvGraphicFramePr>
            <p:nvPr/>
          </p:nvGraphicFramePr>
          <p:xfrm>
            <a:off x="1566863" y="3721100"/>
            <a:ext cx="1014412" cy="4365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6564" name="Equation" r:id="rId6" imgW="685800" imgH="241200" progId="Equation.3">
                    <p:embed/>
                  </p:oleObj>
                </mc:Choice>
                <mc:Fallback>
                  <p:oleObj name="Equation" r:id="rId6" imgW="685800" imgH="2412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66863" y="3721100"/>
                          <a:ext cx="1014412" cy="436563"/>
                        </a:xfrm>
                        <a:prstGeom prst="rect">
                          <a:avLst/>
                        </a:prstGeom>
                        <a:solidFill>
                          <a:schemeClr val="hlink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chemeClr val="hlink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47" name="Balra-jobbra nyíl 146"/>
            <p:cNvSpPr/>
            <p:nvPr/>
          </p:nvSpPr>
          <p:spPr bwMode="auto">
            <a:xfrm>
              <a:off x="3144838" y="3751263"/>
              <a:ext cx="333375" cy="201612"/>
            </a:xfrm>
            <a:prstGeom prst="leftRightArrow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8575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>
                <a:latin typeface="Times New Roman" pitchFamily="18" charset="0"/>
                <a:ea typeface="+mn-ea"/>
              </a:endParaRPr>
            </a:p>
          </p:txBody>
        </p:sp>
        <p:sp>
          <p:nvSpPr>
            <p:cNvPr id="6164" name="Téglalap 16"/>
            <p:cNvSpPr>
              <a:spLocks noChangeArrowheads="1"/>
            </p:cNvSpPr>
            <p:nvPr/>
          </p:nvSpPr>
          <p:spPr bwMode="auto">
            <a:xfrm>
              <a:off x="2863938" y="3661071"/>
              <a:ext cx="4767262" cy="646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 sz="1800" b="1" dirty="0" smtClean="0"/>
                <a:t>P</a:t>
              </a:r>
              <a:r>
                <a:rPr lang="hu-HU" sz="1800" b="1" dirty="0" smtClean="0"/>
                <a:t>oint-like pulses </a:t>
              </a:r>
              <a:r>
                <a:rPr lang="hu-HU" sz="1800" dirty="0" smtClean="0"/>
                <a:t>(white noise)</a:t>
              </a:r>
              <a:endParaRPr lang="hu-HU" sz="1800" dirty="0"/>
            </a:p>
            <a:p>
              <a:endParaRPr lang="hu-HU" sz="1800" dirty="0"/>
            </a:p>
          </p:txBody>
        </p:sp>
        <p:graphicFrame>
          <p:nvGraphicFramePr>
            <p:cNvPr id="6148" name="Object 3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835396893"/>
                </p:ext>
              </p:extLst>
            </p:nvPr>
          </p:nvGraphicFramePr>
          <p:xfrm>
            <a:off x="7179787" y="3731944"/>
            <a:ext cx="1003300" cy="3381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6565" name="Equation" r:id="rId8" imgW="673100" imgH="203200" progId="Equation.3">
                    <p:embed/>
                  </p:oleObj>
                </mc:Choice>
                <mc:Fallback>
                  <p:oleObj name="Equation" r:id="rId8" imgW="673100" imgH="2032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179787" y="3731944"/>
                          <a:ext cx="1003300" cy="3381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chemeClr val="hlink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6162" name="Téglalap 16"/>
          <p:cNvSpPr>
            <a:spLocks noChangeArrowheads="1"/>
          </p:cNvSpPr>
          <p:nvPr/>
        </p:nvSpPr>
        <p:spPr bwMode="auto">
          <a:xfrm>
            <a:off x="3534954" y="4491606"/>
            <a:ext cx="46845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hu-HU" sz="1800" b="1" dirty="0" smtClean="0"/>
              <a:t>This is what we look for  </a:t>
            </a:r>
            <a:r>
              <a:rPr lang="hu-HU" sz="1800" b="1" dirty="0"/>
              <a:t>(</a:t>
            </a:r>
            <a:r>
              <a:rPr lang="hu-HU" sz="1800" b="1" i="1" dirty="0"/>
              <a:t>v = </a:t>
            </a:r>
            <a:r>
              <a:rPr lang="hu-HU" sz="1800" b="1" dirty="0"/>
              <a:t>50-100 GHz)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2197919" y="979488"/>
            <a:ext cx="4904447" cy="1470130"/>
            <a:chOff x="2009775" y="979488"/>
            <a:chExt cx="5151438" cy="1807074"/>
          </a:xfrm>
        </p:grpSpPr>
        <p:grpSp>
          <p:nvGrpSpPr>
            <p:cNvPr id="6158" name="Csoportba foglalás 152"/>
            <p:cNvGrpSpPr>
              <a:grpSpLocks/>
            </p:cNvGrpSpPr>
            <p:nvPr/>
          </p:nvGrpSpPr>
          <p:grpSpPr bwMode="auto">
            <a:xfrm>
              <a:off x="2009775" y="979488"/>
              <a:ext cx="5151438" cy="1807074"/>
              <a:chOff x="1784171" y="1217779"/>
              <a:chExt cx="5642016" cy="2223703"/>
            </a:xfrm>
          </p:grpSpPr>
          <p:grpSp>
            <p:nvGrpSpPr>
              <p:cNvPr id="6172" name="Csoportba foglalás 35"/>
              <p:cNvGrpSpPr>
                <a:grpSpLocks/>
              </p:cNvGrpSpPr>
              <p:nvPr/>
            </p:nvGrpSpPr>
            <p:grpSpPr bwMode="auto">
              <a:xfrm>
                <a:off x="1784171" y="1217779"/>
                <a:ext cx="5642016" cy="1459719"/>
                <a:chOff x="1559792" y="1692942"/>
                <a:chExt cx="6184883" cy="1704353"/>
              </a:xfrm>
            </p:grpSpPr>
            <p:grpSp>
              <p:nvGrpSpPr>
                <p:cNvPr id="6175" name="Csoportba foglalás 19"/>
                <p:cNvGrpSpPr>
                  <a:grpSpLocks/>
                </p:cNvGrpSpPr>
                <p:nvPr/>
              </p:nvGrpSpPr>
              <p:grpSpPr bwMode="auto">
                <a:xfrm>
                  <a:off x="1559792" y="1692942"/>
                  <a:ext cx="6184883" cy="1704353"/>
                  <a:chOff x="2271540" y="914478"/>
                  <a:chExt cx="5421637" cy="1704351"/>
                </a:xfrm>
              </p:grpSpPr>
              <p:cxnSp>
                <p:nvCxnSpPr>
                  <p:cNvPr id="6177" name="Egyenes összekötő nyíllal 21"/>
                  <p:cNvCxnSpPr>
                    <a:cxnSpLocks noChangeShapeType="1"/>
                  </p:cNvCxnSpPr>
                  <p:nvPr/>
                </p:nvCxnSpPr>
                <p:spPr bwMode="auto">
                  <a:xfrm flipV="1">
                    <a:off x="2606128" y="2482892"/>
                    <a:ext cx="4750651" cy="22066"/>
                  </a:xfrm>
                  <a:prstGeom prst="straightConnector1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 type="arrow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graphicFrame>
                <p:nvGraphicFramePr>
                  <p:cNvPr id="6155" name="Object 12"/>
                  <p:cNvGraphicFramePr>
                    <a:graphicFrameLocks noChangeAspect="1"/>
                  </p:cNvGraphicFramePr>
                  <p:nvPr/>
                </p:nvGraphicFramePr>
                <p:xfrm>
                  <a:off x="7529162" y="2304584"/>
                  <a:ext cx="164015" cy="314245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spid="_x0000_s146566" name="Equation" r:id="rId10" imgW="88560" imgH="152280" progId="Equation.3">
                          <p:embed/>
                        </p:oleObj>
                      </mc:Choice>
                      <mc:Fallback>
                        <p:oleObj name="Equation" r:id="rId10" imgW="88560" imgH="152280" progId="Equation.3">
                          <p:embed/>
                          <p:pic>
                            <p:nvPicPr>
                              <p:cNvPr id="0" name="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11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7529162" y="2304584"/>
                                <a:ext cx="164015" cy="314245"/>
                              </a:xfrm>
                              <a:prstGeom prst="rect">
                                <a:avLst/>
                              </a:prstGeom>
                              <a:noFill/>
                              <a:ln>
                                <a:noFill/>
                              </a:ln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  <a:ext uri="{91240B29-F687-4f45-9708-019B960494DF}">
                                  <a14:hiddenLine xmlns:a14="http://schemas.microsoft.com/office/drawing/2010/main" w="38100">
                                    <a:solidFill>
                                      <a:schemeClr val="hlink"/>
                                    </a:solidFill>
                                    <a:miter lim="800000"/>
                                    <a:headEnd/>
                                    <a:tailEnd/>
                                  </a14:hiddenLine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sp>
                <p:nvSpPr>
                  <p:cNvPr id="127" name="Szabadkézi sokszög 126"/>
                  <p:cNvSpPr/>
                  <p:nvPr/>
                </p:nvSpPr>
                <p:spPr bwMode="auto">
                  <a:xfrm>
                    <a:off x="2826234" y="1628397"/>
                    <a:ext cx="847079" cy="848492"/>
                  </a:xfrm>
                  <a:custGeom>
                    <a:avLst/>
                    <a:gdLst>
                      <a:gd name="connsiteX0" fmla="*/ 0 w 196850"/>
                      <a:gd name="connsiteY0" fmla="*/ 740833 h 774700"/>
                      <a:gd name="connsiteX1" fmla="*/ 114300 w 196850"/>
                      <a:gd name="connsiteY1" fmla="*/ 626533 h 774700"/>
                      <a:gd name="connsiteX2" fmla="*/ 139700 w 196850"/>
                      <a:gd name="connsiteY2" fmla="*/ 4233 h 774700"/>
                      <a:gd name="connsiteX3" fmla="*/ 152400 w 196850"/>
                      <a:gd name="connsiteY3" fmla="*/ 651933 h 774700"/>
                      <a:gd name="connsiteX4" fmla="*/ 190500 w 196850"/>
                      <a:gd name="connsiteY4" fmla="*/ 740833 h 774700"/>
                      <a:gd name="connsiteX5" fmla="*/ 190500 w 196850"/>
                      <a:gd name="connsiteY5" fmla="*/ 753533 h 774700"/>
                      <a:gd name="connsiteX0" fmla="*/ 0 w 196850"/>
                      <a:gd name="connsiteY0" fmla="*/ 740833 h 774700"/>
                      <a:gd name="connsiteX1" fmla="*/ 114300 w 196850"/>
                      <a:gd name="connsiteY1" fmla="*/ 753533 h 774700"/>
                      <a:gd name="connsiteX2" fmla="*/ 114300 w 196850"/>
                      <a:gd name="connsiteY2" fmla="*/ 626533 h 774700"/>
                      <a:gd name="connsiteX3" fmla="*/ 139700 w 196850"/>
                      <a:gd name="connsiteY3" fmla="*/ 4233 h 774700"/>
                      <a:gd name="connsiteX4" fmla="*/ 152400 w 196850"/>
                      <a:gd name="connsiteY4" fmla="*/ 651933 h 774700"/>
                      <a:gd name="connsiteX5" fmla="*/ 190500 w 196850"/>
                      <a:gd name="connsiteY5" fmla="*/ 740833 h 774700"/>
                      <a:gd name="connsiteX6" fmla="*/ 190500 w 196850"/>
                      <a:gd name="connsiteY6" fmla="*/ 753533 h 774700"/>
                      <a:gd name="connsiteX0" fmla="*/ 0 w 247650"/>
                      <a:gd name="connsiteY0" fmla="*/ 740833 h 1517650"/>
                      <a:gd name="connsiteX1" fmla="*/ 228600 w 247650"/>
                      <a:gd name="connsiteY1" fmla="*/ 1515533 h 1517650"/>
                      <a:gd name="connsiteX2" fmla="*/ 114300 w 247650"/>
                      <a:gd name="connsiteY2" fmla="*/ 753533 h 1517650"/>
                      <a:gd name="connsiteX3" fmla="*/ 114300 w 247650"/>
                      <a:gd name="connsiteY3" fmla="*/ 626533 h 1517650"/>
                      <a:gd name="connsiteX4" fmla="*/ 139700 w 247650"/>
                      <a:gd name="connsiteY4" fmla="*/ 4233 h 1517650"/>
                      <a:gd name="connsiteX5" fmla="*/ 152400 w 247650"/>
                      <a:gd name="connsiteY5" fmla="*/ 651933 h 1517650"/>
                      <a:gd name="connsiteX6" fmla="*/ 190500 w 247650"/>
                      <a:gd name="connsiteY6" fmla="*/ 740833 h 1517650"/>
                      <a:gd name="connsiteX7" fmla="*/ 190500 w 247650"/>
                      <a:gd name="connsiteY7" fmla="*/ 753533 h 1517650"/>
                      <a:gd name="connsiteX0" fmla="*/ 0 w 196850"/>
                      <a:gd name="connsiteY0" fmla="*/ 740833 h 774700"/>
                      <a:gd name="connsiteX1" fmla="*/ 114300 w 196850"/>
                      <a:gd name="connsiteY1" fmla="*/ 753533 h 774700"/>
                      <a:gd name="connsiteX2" fmla="*/ 114300 w 196850"/>
                      <a:gd name="connsiteY2" fmla="*/ 626533 h 774700"/>
                      <a:gd name="connsiteX3" fmla="*/ 139700 w 196850"/>
                      <a:gd name="connsiteY3" fmla="*/ 4233 h 774700"/>
                      <a:gd name="connsiteX4" fmla="*/ 152400 w 196850"/>
                      <a:gd name="connsiteY4" fmla="*/ 651933 h 774700"/>
                      <a:gd name="connsiteX5" fmla="*/ 190500 w 196850"/>
                      <a:gd name="connsiteY5" fmla="*/ 740833 h 774700"/>
                      <a:gd name="connsiteX6" fmla="*/ 190500 w 196850"/>
                      <a:gd name="connsiteY6" fmla="*/ 753533 h 774700"/>
                      <a:gd name="connsiteX0" fmla="*/ 4233 w 86783"/>
                      <a:gd name="connsiteY0" fmla="*/ 753533 h 774700"/>
                      <a:gd name="connsiteX1" fmla="*/ 4233 w 86783"/>
                      <a:gd name="connsiteY1" fmla="*/ 626533 h 774700"/>
                      <a:gd name="connsiteX2" fmla="*/ 29633 w 86783"/>
                      <a:gd name="connsiteY2" fmla="*/ 4233 h 774700"/>
                      <a:gd name="connsiteX3" fmla="*/ 42333 w 86783"/>
                      <a:gd name="connsiteY3" fmla="*/ 651933 h 774700"/>
                      <a:gd name="connsiteX4" fmla="*/ 80433 w 86783"/>
                      <a:gd name="connsiteY4" fmla="*/ 740833 h 774700"/>
                      <a:gd name="connsiteX5" fmla="*/ 80433 w 86783"/>
                      <a:gd name="connsiteY5" fmla="*/ 753533 h 774700"/>
                      <a:gd name="connsiteX0" fmla="*/ 0 w 82550"/>
                      <a:gd name="connsiteY0" fmla="*/ 753136 h 774303"/>
                      <a:gd name="connsiteX1" fmla="*/ 21431 w 82550"/>
                      <a:gd name="connsiteY1" fmla="*/ 628517 h 774303"/>
                      <a:gd name="connsiteX2" fmla="*/ 25400 w 82550"/>
                      <a:gd name="connsiteY2" fmla="*/ 3836 h 774303"/>
                      <a:gd name="connsiteX3" fmla="*/ 38100 w 82550"/>
                      <a:gd name="connsiteY3" fmla="*/ 651536 h 774303"/>
                      <a:gd name="connsiteX4" fmla="*/ 76200 w 82550"/>
                      <a:gd name="connsiteY4" fmla="*/ 740436 h 774303"/>
                      <a:gd name="connsiteX5" fmla="*/ 76200 w 82550"/>
                      <a:gd name="connsiteY5" fmla="*/ 753136 h 774303"/>
                      <a:gd name="connsiteX0" fmla="*/ 0 w 81756"/>
                      <a:gd name="connsiteY0" fmla="*/ 751152 h 760413"/>
                      <a:gd name="connsiteX1" fmla="*/ 21431 w 81756"/>
                      <a:gd name="connsiteY1" fmla="*/ 626533 h 760413"/>
                      <a:gd name="connsiteX2" fmla="*/ 25400 w 81756"/>
                      <a:gd name="connsiteY2" fmla="*/ 1852 h 760413"/>
                      <a:gd name="connsiteX3" fmla="*/ 42863 w 81756"/>
                      <a:gd name="connsiteY3" fmla="*/ 637646 h 760413"/>
                      <a:gd name="connsiteX4" fmla="*/ 76200 w 81756"/>
                      <a:gd name="connsiteY4" fmla="*/ 738452 h 760413"/>
                      <a:gd name="connsiteX5" fmla="*/ 76200 w 81756"/>
                      <a:gd name="connsiteY5" fmla="*/ 751152 h 760413"/>
                      <a:gd name="connsiteX0" fmla="*/ 20242 w 101998"/>
                      <a:gd name="connsiteY0" fmla="*/ 751152 h 760810"/>
                      <a:gd name="connsiteX1" fmla="*/ 3572 w 101998"/>
                      <a:gd name="connsiteY1" fmla="*/ 740040 h 760810"/>
                      <a:gd name="connsiteX2" fmla="*/ 41673 w 101998"/>
                      <a:gd name="connsiteY2" fmla="*/ 626533 h 760810"/>
                      <a:gd name="connsiteX3" fmla="*/ 45642 w 101998"/>
                      <a:gd name="connsiteY3" fmla="*/ 1852 h 760810"/>
                      <a:gd name="connsiteX4" fmla="*/ 63105 w 101998"/>
                      <a:gd name="connsiteY4" fmla="*/ 637646 h 760810"/>
                      <a:gd name="connsiteX5" fmla="*/ 96442 w 101998"/>
                      <a:gd name="connsiteY5" fmla="*/ 738452 h 760810"/>
                      <a:gd name="connsiteX6" fmla="*/ 96442 w 101998"/>
                      <a:gd name="connsiteY6" fmla="*/ 751152 h 760810"/>
                      <a:gd name="connsiteX0" fmla="*/ 1192 w 82948"/>
                      <a:gd name="connsiteY0" fmla="*/ 751152 h 760810"/>
                      <a:gd name="connsiteX1" fmla="*/ 3572 w 82948"/>
                      <a:gd name="connsiteY1" fmla="*/ 740040 h 760810"/>
                      <a:gd name="connsiteX2" fmla="*/ 22623 w 82948"/>
                      <a:gd name="connsiteY2" fmla="*/ 626533 h 760810"/>
                      <a:gd name="connsiteX3" fmla="*/ 26592 w 82948"/>
                      <a:gd name="connsiteY3" fmla="*/ 1852 h 760810"/>
                      <a:gd name="connsiteX4" fmla="*/ 44055 w 82948"/>
                      <a:gd name="connsiteY4" fmla="*/ 637646 h 760810"/>
                      <a:gd name="connsiteX5" fmla="*/ 77392 w 82948"/>
                      <a:gd name="connsiteY5" fmla="*/ 738452 h 760810"/>
                      <a:gd name="connsiteX6" fmla="*/ 77392 w 82948"/>
                      <a:gd name="connsiteY6" fmla="*/ 751152 h 760810"/>
                      <a:gd name="connsiteX0" fmla="*/ 1192 w 82948"/>
                      <a:gd name="connsiteY0" fmla="*/ 751152 h 760810"/>
                      <a:gd name="connsiteX1" fmla="*/ 3572 w 82948"/>
                      <a:gd name="connsiteY1" fmla="*/ 740040 h 760810"/>
                      <a:gd name="connsiteX2" fmla="*/ 22623 w 82948"/>
                      <a:gd name="connsiteY2" fmla="*/ 626533 h 760810"/>
                      <a:gd name="connsiteX3" fmla="*/ 32695 w 82948"/>
                      <a:gd name="connsiteY3" fmla="*/ 1852 h 760810"/>
                      <a:gd name="connsiteX4" fmla="*/ 44055 w 82948"/>
                      <a:gd name="connsiteY4" fmla="*/ 637646 h 760810"/>
                      <a:gd name="connsiteX5" fmla="*/ 77392 w 82948"/>
                      <a:gd name="connsiteY5" fmla="*/ 738452 h 760810"/>
                      <a:gd name="connsiteX6" fmla="*/ 77392 w 82948"/>
                      <a:gd name="connsiteY6" fmla="*/ 751152 h 760810"/>
                      <a:gd name="connsiteX0" fmla="*/ 1192 w 80787"/>
                      <a:gd name="connsiteY0" fmla="*/ 751152 h 764841"/>
                      <a:gd name="connsiteX1" fmla="*/ 3572 w 80787"/>
                      <a:gd name="connsiteY1" fmla="*/ 740040 h 764841"/>
                      <a:gd name="connsiteX2" fmla="*/ 22623 w 80787"/>
                      <a:gd name="connsiteY2" fmla="*/ 626533 h 764841"/>
                      <a:gd name="connsiteX3" fmla="*/ 32695 w 80787"/>
                      <a:gd name="connsiteY3" fmla="*/ 1852 h 764841"/>
                      <a:gd name="connsiteX4" fmla="*/ 44055 w 80787"/>
                      <a:gd name="connsiteY4" fmla="*/ 637646 h 764841"/>
                      <a:gd name="connsiteX5" fmla="*/ 77392 w 80787"/>
                      <a:gd name="connsiteY5" fmla="*/ 738452 h 764841"/>
                      <a:gd name="connsiteX6" fmla="*/ 64424 w 80787"/>
                      <a:gd name="connsiteY6" fmla="*/ 762725 h 764841"/>
                      <a:gd name="connsiteX0" fmla="*/ 1192 w 77392"/>
                      <a:gd name="connsiteY0" fmla="*/ 751152 h 760810"/>
                      <a:gd name="connsiteX1" fmla="*/ 3572 w 77392"/>
                      <a:gd name="connsiteY1" fmla="*/ 740040 h 760810"/>
                      <a:gd name="connsiteX2" fmla="*/ 22623 w 77392"/>
                      <a:gd name="connsiteY2" fmla="*/ 626533 h 760810"/>
                      <a:gd name="connsiteX3" fmla="*/ 32695 w 77392"/>
                      <a:gd name="connsiteY3" fmla="*/ 1852 h 760810"/>
                      <a:gd name="connsiteX4" fmla="*/ 44055 w 77392"/>
                      <a:gd name="connsiteY4" fmla="*/ 637646 h 760810"/>
                      <a:gd name="connsiteX5" fmla="*/ 77392 w 77392"/>
                      <a:gd name="connsiteY5" fmla="*/ 738452 h 760810"/>
                      <a:gd name="connsiteX0" fmla="*/ 1192 w 68238"/>
                      <a:gd name="connsiteY0" fmla="*/ 751152 h 764270"/>
                      <a:gd name="connsiteX1" fmla="*/ 3572 w 68238"/>
                      <a:gd name="connsiteY1" fmla="*/ 740040 h 764270"/>
                      <a:gd name="connsiteX2" fmla="*/ 22623 w 68238"/>
                      <a:gd name="connsiteY2" fmla="*/ 626533 h 764270"/>
                      <a:gd name="connsiteX3" fmla="*/ 32695 w 68238"/>
                      <a:gd name="connsiteY3" fmla="*/ 1852 h 764270"/>
                      <a:gd name="connsiteX4" fmla="*/ 44055 w 68238"/>
                      <a:gd name="connsiteY4" fmla="*/ 637646 h 764270"/>
                      <a:gd name="connsiteX5" fmla="*/ 68238 w 68238"/>
                      <a:gd name="connsiteY5" fmla="*/ 761599 h 7642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8238" h="764270">
                        <a:moveTo>
                          <a:pt x="1192" y="751152"/>
                        </a:moveTo>
                        <a:cubicBezTo>
                          <a:pt x="1589" y="751284"/>
                          <a:pt x="0" y="760810"/>
                          <a:pt x="3572" y="740040"/>
                        </a:cubicBezTo>
                        <a:cubicBezTo>
                          <a:pt x="7144" y="719270"/>
                          <a:pt x="17769" y="749564"/>
                          <a:pt x="22623" y="626533"/>
                        </a:cubicBezTo>
                        <a:cubicBezTo>
                          <a:pt x="27477" y="503502"/>
                          <a:pt x="29123" y="0"/>
                          <a:pt x="32695" y="1852"/>
                        </a:cubicBezTo>
                        <a:cubicBezTo>
                          <a:pt x="36267" y="3704"/>
                          <a:pt x="38131" y="511022"/>
                          <a:pt x="44055" y="637646"/>
                        </a:cubicBezTo>
                        <a:cubicBezTo>
                          <a:pt x="49979" y="764270"/>
                          <a:pt x="64843" y="740752"/>
                          <a:pt x="68238" y="761599"/>
                        </a:cubicBezTo>
                      </a:path>
                    </a:pathLst>
                  </a:custGeom>
                  <a:noFill/>
                  <a:ln w="19050" cap="flat" cmpd="sng" algn="ctr">
                    <a:solidFill>
                      <a:schemeClr val="accent6">
                        <a:lumMod val="75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anchor="ctr"/>
                  <a:lstStyle/>
                  <a:p>
                    <a:pPr algn="ctr">
                      <a:defRPr/>
                    </a:pPr>
                    <a:endParaRPr lang="en-US">
                      <a:latin typeface="Times New Roman" pitchFamily="18" charset="0"/>
                      <a:ea typeface="+mn-ea"/>
                    </a:endParaRPr>
                  </a:p>
                </p:txBody>
              </p:sp>
              <p:graphicFrame>
                <p:nvGraphicFramePr>
                  <p:cNvPr id="6156" name="Object 4"/>
                  <p:cNvGraphicFramePr>
                    <a:graphicFrameLocks noChangeAspect="1"/>
                  </p:cNvGraphicFramePr>
                  <p:nvPr/>
                </p:nvGraphicFramePr>
                <p:xfrm>
                  <a:off x="2271540" y="914478"/>
                  <a:ext cx="522174" cy="424683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spid="_x0000_s146567" name="Equation" r:id="rId12" imgW="279360" imgH="203040" progId="Equation.3">
                          <p:embed/>
                        </p:oleObj>
                      </mc:Choice>
                      <mc:Fallback>
                        <p:oleObj name="Equation" r:id="rId12" imgW="279360" imgH="203040" progId="Equation.3">
                          <p:embed/>
                          <p:pic>
                            <p:nvPicPr>
                              <p:cNvPr id="0" name="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13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2271540" y="914478"/>
                                <a:ext cx="522174" cy="424683"/>
                              </a:xfrm>
                              <a:prstGeom prst="rect">
                                <a:avLst/>
                              </a:prstGeom>
                              <a:noFill/>
                              <a:ln>
                                <a:noFill/>
                              </a:ln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  <a:ext uri="{91240B29-F687-4f45-9708-019B960494DF}">
                                  <a14:hiddenLine xmlns:a14="http://schemas.microsoft.com/office/drawing/2010/main" w="38100">
                                    <a:solidFill>
                                      <a:schemeClr val="hlink"/>
                                    </a:solidFill>
                                    <a:miter lim="800000"/>
                                    <a:headEnd/>
                                    <a:tailEnd/>
                                  </a14:hiddenLine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</p:grpSp>
            <p:sp>
              <p:nvSpPr>
                <p:cNvPr id="123" name="Szabadkézi sokszög 122"/>
                <p:cNvSpPr/>
                <p:nvPr/>
              </p:nvSpPr>
              <p:spPr bwMode="auto">
                <a:xfrm>
                  <a:off x="5548994" y="2363525"/>
                  <a:ext cx="821474" cy="903235"/>
                </a:xfrm>
                <a:custGeom>
                  <a:avLst/>
                  <a:gdLst>
                    <a:gd name="connsiteX0" fmla="*/ 0 w 196850"/>
                    <a:gd name="connsiteY0" fmla="*/ 740833 h 774700"/>
                    <a:gd name="connsiteX1" fmla="*/ 114300 w 196850"/>
                    <a:gd name="connsiteY1" fmla="*/ 626533 h 774700"/>
                    <a:gd name="connsiteX2" fmla="*/ 139700 w 196850"/>
                    <a:gd name="connsiteY2" fmla="*/ 4233 h 774700"/>
                    <a:gd name="connsiteX3" fmla="*/ 152400 w 196850"/>
                    <a:gd name="connsiteY3" fmla="*/ 651933 h 774700"/>
                    <a:gd name="connsiteX4" fmla="*/ 190500 w 196850"/>
                    <a:gd name="connsiteY4" fmla="*/ 740833 h 774700"/>
                    <a:gd name="connsiteX5" fmla="*/ 190500 w 196850"/>
                    <a:gd name="connsiteY5" fmla="*/ 753533 h 774700"/>
                    <a:gd name="connsiteX0" fmla="*/ 0 w 196850"/>
                    <a:gd name="connsiteY0" fmla="*/ 740833 h 774700"/>
                    <a:gd name="connsiteX1" fmla="*/ 114300 w 196850"/>
                    <a:gd name="connsiteY1" fmla="*/ 753533 h 774700"/>
                    <a:gd name="connsiteX2" fmla="*/ 114300 w 196850"/>
                    <a:gd name="connsiteY2" fmla="*/ 626533 h 774700"/>
                    <a:gd name="connsiteX3" fmla="*/ 139700 w 196850"/>
                    <a:gd name="connsiteY3" fmla="*/ 4233 h 774700"/>
                    <a:gd name="connsiteX4" fmla="*/ 152400 w 196850"/>
                    <a:gd name="connsiteY4" fmla="*/ 651933 h 774700"/>
                    <a:gd name="connsiteX5" fmla="*/ 190500 w 196850"/>
                    <a:gd name="connsiteY5" fmla="*/ 740833 h 774700"/>
                    <a:gd name="connsiteX6" fmla="*/ 190500 w 196850"/>
                    <a:gd name="connsiteY6" fmla="*/ 753533 h 774700"/>
                    <a:gd name="connsiteX0" fmla="*/ 0 w 247650"/>
                    <a:gd name="connsiteY0" fmla="*/ 740833 h 1517650"/>
                    <a:gd name="connsiteX1" fmla="*/ 228600 w 247650"/>
                    <a:gd name="connsiteY1" fmla="*/ 1515533 h 1517650"/>
                    <a:gd name="connsiteX2" fmla="*/ 114300 w 247650"/>
                    <a:gd name="connsiteY2" fmla="*/ 753533 h 1517650"/>
                    <a:gd name="connsiteX3" fmla="*/ 114300 w 247650"/>
                    <a:gd name="connsiteY3" fmla="*/ 626533 h 1517650"/>
                    <a:gd name="connsiteX4" fmla="*/ 139700 w 247650"/>
                    <a:gd name="connsiteY4" fmla="*/ 4233 h 1517650"/>
                    <a:gd name="connsiteX5" fmla="*/ 152400 w 247650"/>
                    <a:gd name="connsiteY5" fmla="*/ 651933 h 1517650"/>
                    <a:gd name="connsiteX6" fmla="*/ 190500 w 247650"/>
                    <a:gd name="connsiteY6" fmla="*/ 740833 h 1517650"/>
                    <a:gd name="connsiteX7" fmla="*/ 190500 w 247650"/>
                    <a:gd name="connsiteY7" fmla="*/ 753533 h 1517650"/>
                    <a:gd name="connsiteX0" fmla="*/ 0 w 196850"/>
                    <a:gd name="connsiteY0" fmla="*/ 740833 h 774700"/>
                    <a:gd name="connsiteX1" fmla="*/ 114300 w 196850"/>
                    <a:gd name="connsiteY1" fmla="*/ 753533 h 774700"/>
                    <a:gd name="connsiteX2" fmla="*/ 114300 w 196850"/>
                    <a:gd name="connsiteY2" fmla="*/ 626533 h 774700"/>
                    <a:gd name="connsiteX3" fmla="*/ 139700 w 196850"/>
                    <a:gd name="connsiteY3" fmla="*/ 4233 h 774700"/>
                    <a:gd name="connsiteX4" fmla="*/ 152400 w 196850"/>
                    <a:gd name="connsiteY4" fmla="*/ 651933 h 774700"/>
                    <a:gd name="connsiteX5" fmla="*/ 190500 w 196850"/>
                    <a:gd name="connsiteY5" fmla="*/ 740833 h 774700"/>
                    <a:gd name="connsiteX6" fmla="*/ 190500 w 196850"/>
                    <a:gd name="connsiteY6" fmla="*/ 753533 h 774700"/>
                    <a:gd name="connsiteX0" fmla="*/ 4233 w 86783"/>
                    <a:gd name="connsiteY0" fmla="*/ 753533 h 774700"/>
                    <a:gd name="connsiteX1" fmla="*/ 4233 w 86783"/>
                    <a:gd name="connsiteY1" fmla="*/ 626533 h 774700"/>
                    <a:gd name="connsiteX2" fmla="*/ 29633 w 86783"/>
                    <a:gd name="connsiteY2" fmla="*/ 4233 h 774700"/>
                    <a:gd name="connsiteX3" fmla="*/ 42333 w 86783"/>
                    <a:gd name="connsiteY3" fmla="*/ 651933 h 774700"/>
                    <a:gd name="connsiteX4" fmla="*/ 80433 w 86783"/>
                    <a:gd name="connsiteY4" fmla="*/ 740833 h 774700"/>
                    <a:gd name="connsiteX5" fmla="*/ 80433 w 86783"/>
                    <a:gd name="connsiteY5" fmla="*/ 753533 h 774700"/>
                    <a:gd name="connsiteX0" fmla="*/ 0 w 82550"/>
                    <a:gd name="connsiteY0" fmla="*/ 753136 h 774303"/>
                    <a:gd name="connsiteX1" fmla="*/ 21431 w 82550"/>
                    <a:gd name="connsiteY1" fmla="*/ 628517 h 774303"/>
                    <a:gd name="connsiteX2" fmla="*/ 25400 w 82550"/>
                    <a:gd name="connsiteY2" fmla="*/ 3836 h 774303"/>
                    <a:gd name="connsiteX3" fmla="*/ 38100 w 82550"/>
                    <a:gd name="connsiteY3" fmla="*/ 651536 h 774303"/>
                    <a:gd name="connsiteX4" fmla="*/ 76200 w 82550"/>
                    <a:gd name="connsiteY4" fmla="*/ 740436 h 774303"/>
                    <a:gd name="connsiteX5" fmla="*/ 76200 w 82550"/>
                    <a:gd name="connsiteY5" fmla="*/ 753136 h 774303"/>
                    <a:gd name="connsiteX0" fmla="*/ 0 w 81756"/>
                    <a:gd name="connsiteY0" fmla="*/ 751152 h 760413"/>
                    <a:gd name="connsiteX1" fmla="*/ 21431 w 81756"/>
                    <a:gd name="connsiteY1" fmla="*/ 626533 h 760413"/>
                    <a:gd name="connsiteX2" fmla="*/ 25400 w 81756"/>
                    <a:gd name="connsiteY2" fmla="*/ 1852 h 760413"/>
                    <a:gd name="connsiteX3" fmla="*/ 42863 w 81756"/>
                    <a:gd name="connsiteY3" fmla="*/ 637646 h 760413"/>
                    <a:gd name="connsiteX4" fmla="*/ 76200 w 81756"/>
                    <a:gd name="connsiteY4" fmla="*/ 738452 h 760413"/>
                    <a:gd name="connsiteX5" fmla="*/ 76200 w 81756"/>
                    <a:gd name="connsiteY5" fmla="*/ 751152 h 760413"/>
                    <a:gd name="connsiteX0" fmla="*/ 20242 w 101998"/>
                    <a:gd name="connsiteY0" fmla="*/ 751152 h 760810"/>
                    <a:gd name="connsiteX1" fmla="*/ 3572 w 101998"/>
                    <a:gd name="connsiteY1" fmla="*/ 740040 h 760810"/>
                    <a:gd name="connsiteX2" fmla="*/ 41673 w 101998"/>
                    <a:gd name="connsiteY2" fmla="*/ 626533 h 760810"/>
                    <a:gd name="connsiteX3" fmla="*/ 45642 w 101998"/>
                    <a:gd name="connsiteY3" fmla="*/ 1852 h 760810"/>
                    <a:gd name="connsiteX4" fmla="*/ 63105 w 101998"/>
                    <a:gd name="connsiteY4" fmla="*/ 637646 h 760810"/>
                    <a:gd name="connsiteX5" fmla="*/ 96442 w 101998"/>
                    <a:gd name="connsiteY5" fmla="*/ 738452 h 760810"/>
                    <a:gd name="connsiteX6" fmla="*/ 96442 w 101998"/>
                    <a:gd name="connsiteY6" fmla="*/ 751152 h 760810"/>
                    <a:gd name="connsiteX0" fmla="*/ 1192 w 82948"/>
                    <a:gd name="connsiteY0" fmla="*/ 751152 h 760810"/>
                    <a:gd name="connsiteX1" fmla="*/ 3572 w 82948"/>
                    <a:gd name="connsiteY1" fmla="*/ 740040 h 760810"/>
                    <a:gd name="connsiteX2" fmla="*/ 22623 w 82948"/>
                    <a:gd name="connsiteY2" fmla="*/ 626533 h 760810"/>
                    <a:gd name="connsiteX3" fmla="*/ 26592 w 82948"/>
                    <a:gd name="connsiteY3" fmla="*/ 1852 h 760810"/>
                    <a:gd name="connsiteX4" fmla="*/ 44055 w 82948"/>
                    <a:gd name="connsiteY4" fmla="*/ 637646 h 760810"/>
                    <a:gd name="connsiteX5" fmla="*/ 77392 w 82948"/>
                    <a:gd name="connsiteY5" fmla="*/ 738452 h 760810"/>
                    <a:gd name="connsiteX6" fmla="*/ 77392 w 82948"/>
                    <a:gd name="connsiteY6" fmla="*/ 751152 h 760810"/>
                    <a:gd name="connsiteX0" fmla="*/ 1192 w 82948"/>
                    <a:gd name="connsiteY0" fmla="*/ 751152 h 760810"/>
                    <a:gd name="connsiteX1" fmla="*/ 3572 w 82948"/>
                    <a:gd name="connsiteY1" fmla="*/ 740040 h 760810"/>
                    <a:gd name="connsiteX2" fmla="*/ 22623 w 82948"/>
                    <a:gd name="connsiteY2" fmla="*/ 626533 h 760810"/>
                    <a:gd name="connsiteX3" fmla="*/ 32695 w 82948"/>
                    <a:gd name="connsiteY3" fmla="*/ 1852 h 760810"/>
                    <a:gd name="connsiteX4" fmla="*/ 44055 w 82948"/>
                    <a:gd name="connsiteY4" fmla="*/ 637646 h 760810"/>
                    <a:gd name="connsiteX5" fmla="*/ 77392 w 82948"/>
                    <a:gd name="connsiteY5" fmla="*/ 738452 h 760810"/>
                    <a:gd name="connsiteX6" fmla="*/ 77392 w 82948"/>
                    <a:gd name="connsiteY6" fmla="*/ 751152 h 760810"/>
                    <a:gd name="connsiteX0" fmla="*/ 1192 w 80787"/>
                    <a:gd name="connsiteY0" fmla="*/ 751152 h 764841"/>
                    <a:gd name="connsiteX1" fmla="*/ 3572 w 80787"/>
                    <a:gd name="connsiteY1" fmla="*/ 740040 h 764841"/>
                    <a:gd name="connsiteX2" fmla="*/ 22623 w 80787"/>
                    <a:gd name="connsiteY2" fmla="*/ 626533 h 764841"/>
                    <a:gd name="connsiteX3" fmla="*/ 32695 w 80787"/>
                    <a:gd name="connsiteY3" fmla="*/ 1852 h 764841"/>
                    <a:gd name="connsiteX4" fmla="*/ 44055 w 80787"/>
                    <a:gd name="connsiteY4" fmla="*/ 637646 h 764841"/>
                    <a:gd name="connsiteX5" fmla="*/ 77392 w 80787"/>
                    <a:gd name="connsiteY5" fmla="*/ 738452 h 764841"/>
                    <a:gd name="connsiteX6" fmla="*/ 64424 w 80787"/>
                    <a:gd name="connsiteY6" fmla="*/ 762725 h 764841"/>
                    <a:gd name="connsiteX0" fmla="*/ 1192 w 77392"/>
                    <a:gd name="connsiteY0" fmla="*/ 751152 h 760810"/>
                    <a:gd name="connsiteX1" fmla="*/ 3572 w 77392"/>
                    <a:gd name="connsiteY1" fmla="*/ 740040 h 760810"/>
                    <a:gd name="connsiteX2" fmla="*/ 22623 w 77392"/>
                    <a:gd name="connsiteY2" fmla="*/ 626533 h 760810"/>
                    <a:gd name="connsiteX3" fmla="*/ 32695 w 77392"/>
                    <a:gd name="connsiteY3" fmla="*/ 1852 h 760810"/>
                    <a:gd name="connsiteX4" fmla="*/ 44055 w 77392"/>
                    <a:gd name="connsiteY4" fmla="*/ 637646 h 760810"/>
                    <a:gd name="connsiteX5" fmla="*/ 77392 w 77392"/>
                    <a:gd name="connsiteY5" fmla="*/ 738452 h 760810"/>
                    <a:gd name="connsiteX0" fmla="*/ 1192 w 68238"/>
                    <a:gd name="connsiteY0" fmla="*/ 751152 h 764270"/>
                    <a:gd name="connsiteX1" fmla="*/ 3572 w 68238"/>
                    <a:gd name="connsiteY1" fmla="*/ 740040 h 764270"/>
                    <a:gd name="connsiteX2" fmla="*/ 22623 w 68238"/>
                    <a:gd name="connsiteY2" fmla="*/ 626533 h 764270"/>
                    <a:gd name="connsiteX3" fmla="*/ 32695 w 68238"/>
                    <a:gd name="connsiteY3" fmla="*/ 1852 h 764270"/>
                    <a:gd name="connsiteX4" fmla="*/ 44055 w 68238"/>
                    <a:gd name="connsiteY4" fmla="*/ 637646 h 764270"/>
                    <a:gd name="connsiteX5" fmla="*/ 68238 w 68238"/>
                    <a:gd name="connsiteY5" fmla="*/ 761599 h 7642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68238" h="764270">
                      <a:moveTo>
                        <a:pt x="1192" y="751152"/>
                      </a:moveTo>
                      <a:cubicBezTo>
                        <a:pt x="1589" y="751284"/>
                        <a:pt x="0" y="760810"/>
                        <a:pt x="3572" y="740040"/>
                      </a:cubicBezTo>
                      <a:cubicBezTo>
                        <a:pt x="7144" y="719270"/>
                        <a:pt x="17769" y="749564"/>
                        <a:pt x="22623" y="626533"/>
                      </a:cubicBezTo>
                      <a:cubicBezTo>
                        <a:pt x="27477" y="503502"/>
                        <a:pt x="29123" y="0"/>
                        <a:pt x="32695" y="1852"/>
                      </a:cubicBezTo>
                      <a:cubicBezTo>
                        <a:pt x="36267" y="3704"/>
                        <a:pt x="38131" y="511022"/>
                        <a:pt x="44055" y="637646"/>
                      </a:cubicBezTo>
                      <a:cubicBezTo>
                        <a:pt x="49979" y="764270"/>
                        <a:pt x="64843" y="740752"/>
                        <a:pt x="68238" y="761599"/>
                      </a:cubicBezTo>
                    </a:path>
                  </a:pathLst>
                </a:custGeom>
                <a:noFill/>
                <a:ln w="19050" cap="flat" cmpd="sng" algn="ctr">
                  <a:solidFill>
                    <a:schemeClr val="accent6">
                      <a:lumMod val="7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>
                    <a:defRPr/>
                  </a:pPr>
                  <a:endParaRPr lang="en-US">
                    <a:latin typeface="Times New Roman" pitchFamily="18" charset="0"/>
                    <a:ea typeface="+mn-ea"/>
                  </a:endParaRPr>
                </a:p>
              </p:txBody>
            </p:sp>
          </p:grpSp>
          <p:cxnSp>
            <p:nvCxnSpPr>
              <p:cNvPr id="6173" name="Egyenes összekötő nyíllal 77"/>
              <p:cNvCxnSpPr>
                <a:cxnSpLocks noChangeShapeType="1"/>
              </p:cNvCxnSpPr>
              <p:nvPr/>
            </p:nvCxnSpPr>
            <p:spPr bwMode="auto">
              <a:xfrm flipV="1">
                <a:off x="2585899" y="2701168"/>
                <a:ext cx="422275" cy="0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 type="arrow" w="med" len="med"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graphicFrame>
            <p:nvGraphicFramePr>
              <p:cNvPr id="6154" name="Object 11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216807016"/>
                  </p:ext>
                </p:extLst>
              </p:nvPr>
            </p:nvGraphicFramePr>
            <p:xfrm>
              <a:off x="2212396" y="2783543"/>
              <a:ext cx="1135922" cy="65793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46568" name="Equation" r:id="rId14" imgW="762000" imgH="393700" progId="Equation.3">
                      <p:embed/>
                    </p:oleObj>
                  </mc:Choice>
                  <mc:Fallback>
                    <p:oleObj name="Equation" r:id="rId14" imgW="762000" imgH="39370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5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212396" y="2783543"/>
                            <a:ext cx="1135922" cy="657939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38100">
                                <a:solidFill>
                                  <a:schemeClr val="hlink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cxnSp>
            <p:nvCxnSpPr>
              <p:cNvPr id="6174" name="Egyenes összekötő nyíllal 21"/>
              <p:cNvCxnSpPr>
                <a:cxnSpLocks noChangeShapeType="1"/>
              </p:cNvCxnSpPr>
              <p:nvPr/>
            </p:nvCxnSpPr>
            <p:spPr bwMode="auto">
              <a:xfrm flipH="1" flipV="1">
                <a:off x="2149441" y="1698196"/>
                <a:ext cx="16566" cy="867921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35" name="Szabadkézi sokszög 126"/>
            <p:cNvSpPr/>
            <p:nvPr/>
          </p:nvSpPr>
          <p:spPr bwMode="auto">
            <a:xfrm rot="10800000">
              <a:off x="4417784" y="2075589"/>
              <a:ext cx="804863" cy="590550"/>
            </a:xfrm>
            <a:custGeom>
              <a:avLst/>
              <a:gdLst>
                <a:gd name="connsiteX0" fmla="*/ 0 w 196850"/>
                <a:gd name="connsiteY0" fmla="*/ 740833 h 774700"/>
                <a:gd name="connsiteX1" fmla="*/ 114300 w 196850"/>
                <a:gd name="connsiteY1" fmla="*/ 626533 h 774700"/>
                <a:gd name="connsiteX2" fmla="*/ 139700 w 196850"/>
                <a:gd name="connsiteY2" fmla="*/ 4233 h 774700"/>
                <a:gd name="connsiteX3" fmla="*/ 152400 w 196850"/>
                <a:gd name="connsiteY3" fmla="*/ 651933 h 774700"/>
                <a:gd name="connsiteX4" fmla="*/ 190500 w 196850"/>
                <a:gd name="connsiteY4" fmla="*/ 740833 h 774700"/>
                <a:gd name="connsiteX5" fmla="*/ 190500 w 196850"/>
                <a:gd name="connsiteY5" fmla="*/ 753533 h 774700"/>
                <a:gd name="connsiteX0" fmla="*/ 0 w 196850"/>
                <a:gd name="connsiteY0" fmla="*/ 740833 h 774700"/>
                <a:gd name="connsiteX1" fmla="*/ 114300 w 196850"/>
                <a:gd name="connsiteY1" fmla="*/ 753533 h 774700"/>
                <a:gd name="connsiteX2" fmla="*/ 114300 w 196850"/>
                <a:gd name="connsiteY2" fmla="*/ 626533 h 774700"/>
                <a:gd name="connsiteX3" fmla="*/ 139700 w 196850"/>
                <a:gd name="connsiteY3" fmla="*/ 4233 h 774700"/>
                <a:gd name="connsiteX4" fmla="*/ 152400 w 196850"/>
                <a:gd name="connsiteY4" fmla="*/ 651933 h 774700"/>
                <a:gd name="connsiteX5" fmla="*/ 190500 w 196850"/>
                <a:gd name="connsiteY5" fmla="*/ 740833 h 774700"/>
                <a:gd name="connsiteX6" fmla="*/ 190500 w 196850"/>
                <a:gd name="connsiteY6" fmla="*/ 753533 h 774700"/>
                <a:gd name="connsiteX0" fmla="*/ 0 w 247650"/>
                <a:gd name="connsiteY0" fmla="*/ 740833 h 1517650"/>
                <a:gd name="connsiteX1" fmla="*/ 228600 w 247650"/>
                <a:gd name="connsiteY1" fmla="*/ 1515533 h 1517650"/>
                <a:gd name="connsiteX2" fmla="*/ 114300 w 247650"/>
                <a:gd name="connsiteY2" fmla="*/ 753533 h 1517650"/>
                <a:gd name="connsiteX3" fmla="*/ 114300 w 247650"/>
                <a:gd name="connsiteY3" fmla="*/ 626533 h 1517650"/>
                <a:gd name="connsiteX4" fmla="*/ 139700 w 247650"/>
                <a:gd name="connsiteY4" fmla="*/ 4233 h 1517650"/>
                <a:gd name="connsiteX5" fmla="*/ 152400 w 247650"/>
                <a:gd name="connsiteY5" fmla="*/ 651933 h 1517650"/>
                <a:gd name="connsiteX6" fmla="*/ 190500 w 247650"/>
                <a:gd name="connsiteY6" fmla="*/ 740833 h 1517650"/>
                <a:gd name="connsiteX7" fmla="*/ 190500 w 247650"/>
                <a:gd name="connsiteY7" fmla="*/ 753533 h 1517650"/>
                <a:gd name="connsiteX0" fmla="*/ 0 w 196850"/>
                <a:gd name="connsiteY0" fmla="*/ 740833 h 774700"/>
                <a:gd name="connsiteX1" fmla="*/ 114300 w 196850"/>
                <a:gd name="connsiteY1" fmla="*/ 753533 h 774700"/>
                <a:gd name="connsiteX2" fmla="*/ 114300 w 196850"/>
                <a:gd name="connsiteY2" fmla="*/ 626533 h 774700"/>
                <a:gd name="connsiteX3" fmla="*/ 139700 w 196850"/>
                <a:gd name="connsiteY3" fmla="*/ 4233 h 774700"/>
                <a:gd name="connsiteX4" fmla="*/ 152400 w 196850"/>
                <a:gd name="connsiteY4" fmla="*/ 651933 h 774700"/>
                <a:gd name="connsiteX5" fmla="*/ 190500 w 196850"/>
                <a:gd name="connsiteY5" fmla="*/ 740833 h 774700"/>
                <a:gd name="connsiteX6" fmla="*/ 190500 w 196850"/>
                <a:gd name="connsiteY6" fmla="*/ 753533 h 774700"/>
                <a:gd name="connsiteX0" fmla="*/ 4233 w 86783"/>
                <a:gd name="connsiteY0" fmla="*/ 753533 h 774700"/>
                <a:gd name="connsiteX1" fmla="*/ 4233 w 86783"/>
                <a:gd name="connsiteY1" fmla="*/ 626533 h 774700"/>
                <a:gd name="connsiteX2" fmla="*/ 29633 w 86783"/>
                <a:gd name="connsiteY2" fmla="*/ 4233 h 774700"/>
                <a:gd name="connsiteX3" fmla="*/ 42333 w 86783"/>
                <a:gd name="connsiteY3" fmla="*/ 651933 h 774700"/>
                <a:gd name="connsiteX4" fmla="*/ 80433 w 86783"/>
                <a:gd name="connsiteY4" fmla="*/ 740833 h 774700"/>
                <a:gd name="connsiteX5" fmla="*/ 80433 w 86783"/>
                <a:gd name="connsiteY5" fmla="*/ 753533 h 774700"/>
                <a:gd name="connsiteX0" fmla="*/ 0 w 82550"/>
                <a:gd name="connsiteY0" fmla="*/ 753136 h 774303"/>
                <a:gd name="connsiteX1" fmla="*/ 21431 w 82550"/>
                <a:gd name="connsiteY1" fmla="*/ 628517 h 774303"/>
                <a:gd name="connsiteX2" fmla="*/ 25400 w 82550"/>
                <a:gd name="connsiteY2" fmla="*/ 3836 h 774303"/>
                <a:gd name="connsiteX3" fmla="*/ 38100 w 82550"/>
                <a:gd name="connsiteY3" fmla="*/ 651536 h 774303"/>
                <a:gd name="connsiteX4" fmla="*/ 76200 w 82550"/>
                <a:gd name="connsiteY4" fmla="*/ 740436 h 774303"/>
                <a:gd name="connsiteX5" fmla="*/ 76200 w 82550"/>
                <a:gd name="connsiteY5" fmla="*/ 753136 h 774303"/>
                <a:gd name="connsiteX0" fmla="*/ 0 w 81756"/>
                <a:gd name="connsiteY0" fmla="*/ 751152 h 760413"/>
                <a:gd name="connsiteX1" fmla="*/ 21431 w 81756"/>
                <a:gd name="connsiteY1" fmla="*/ 626533 h 760413"/>
                <a:gd name="connsiteX2" fmla="*/ 25400 w 81756"/>
                <a:gd name="connsiteY2" fmla="*/ 1852 h 760413"/>
                <a:gd name="connsiteX3" fmla="*/ 42863 w 81756"/>
                <a:gd name="connsiteY3" fmla="*/ 637646 h 760413"/>
                <a:gd name="connsiteX4" fmla="*/ 76200 w 81756"/>
                <a:gd name="connsiteY4" fmla="*/ 738452 h 760413"/>
                <a:gd name="connsiteX5" fmla="*/ 76200 w 81756"/>
                <a:gd name="connsiteY5" fmla="*/ 751152 h 760413"/>
                <a:gd name="connsiteX0" fmla="*/ 20242 w 101998"/>
                <a:gd name="connsiteY0" fmla="*/ 751152 h 760810"/>
                <a:gd name="connsiteX1" fmla="*/ 3572 w 101998"/>
                <a:gd name="connsiteY1" fmla="*/ 740040 h 760810"/>
                <a:gd name="connsiteX2" fmla="*/ 41673 w 101998"/>
                <a:gd name="connsiteY2" fmla="*/ 626533 h 760810"/>
                <a:gd name="connsiteX3" fmla="*/ 45642 w 101998"/>
                <a:gd name="connsiteY3" fmla="*/ 1852 h 760810"/>
                <a:gd name="connsiteX4" fmla="*/ 63105 w 101998"/>
                <a:gd name="connsiteY4" fmla="*/ 637646 h 760810"/>
                <a:gd name="connsiteX5" fmla="*/ 96442 w 101998"/>
                <a:gd name="connsiteY5" fmla="*/ 738452 h 760810"/>
                <a:gd name="connsiteX6" fmla="*/ 96442 w 101998"/>
                <a:gd name="connsiteY6" fmla="*/ 751152 h 760810"/>
                <a:gd name="connsiteX0" fmla="*/ 1192 w 82948"/>
                <a:gd name="connsiteY0" fmla="*/ 751152 h 760810"/>
                <a:gd name="connsiteX1" fmla="*/ 3572 w 82948"/>
                <a:gd name="connsiteY1" fmla="*/ 740040 h 760810"/>
                <a:gd name="connsiteX2" fmla="*/ 22623 w 82948"/>
                <a:gd name="connsiteY2" fmla="*/ 626533 h 760810"/>
                <a:gd name="connsiteX3" fmla="*/ 26592 w 82948"/>
                <a:gd name="connsiteY3" fmla="*/ 1852 h 760810"/>
                <a:gd name="connsiteX4" fmla="*/ 44055 w 82948"/>
                <a:gd name="connsiteY4" fmla="*/ 637646 h 760810"/>
                <a:gd name="connsiteX5" fmla="*/ 77392 w 82948"/>
                <a:gd name="connsiteY5" fmla="*/ 738452 h 760810"/>
                <a:gd name="connsiteX6" fmla="*/ 77392 w 82948"/>
                <a:gd name="connsiteY6" fmla="*/ 751152 h 760810"/>
                <a:gd name="connsiteX0" fmla="*/ 1192 w 82948"/>
                <a:gd name="connsiteY0" fmla="*/ 751152 h 760810"/>
                <a:gd name="connsiteX1" fmla="*/ 3572 w 82948"/>
                <a:gd name="connsiteY1" fmla="*/ 740040 h 760810"/>
                <a:gd name="connsiteX2" fmla="*/ 22623 w 82948"/>
                <a:gd name="connsiteY2" fmla="*/ 626533 h 760810"/>
                <a:gd name="connsiteX3" fmla="*/ 32695 w 82948"/>
                <a:gd name="connsiteY3" fmla="*/ 1852 h 760810"/>
                <a:gd name="connsiteX4" fmla="*/ 44055 w 82948"/>
                <a:gd name="connsiteY4" fmla="*/ 637646 h 760810"/>
                <a:gd name="connsiteX5" fmla="*/ 77392 w 82948"/>
                <a:gd name="connsiteY5" fmla="*/ 738452 h 760810"/>
                <a:gd name="connsiteX6" fmla="*/ 77392 w 82948"/>
                <a:gd name="connsiteY6" fmla="*/ 751152 h 760810"/>
                <a:gd name="connsiteX0" fmla="*/ 1192 w 80787"/>
                <a:gd name="connsiteY0" fmla="*/ 751152 h 764841"/>
                <a:gd name="connsiteX1" fmla="*/ 3572 w 80787"/>
                <a:gd name="connsiteY1" fmla="*/ 740040 h 764841"/>
                <a:gd name="connsiteX2" fmla="*/ 22623 w 80787"/>
                <a:gd name="connsiteY2" fmla="*/ 626533 h 764841"/>
                <a:gd name="connsiteX3" fmla="*/ 32695 w 80787"/>
                <a:gd name="connsiteY3" fmla="*/ 1852 h 764841"/>
                <a:gd name="connsiteX4" fmla="*/ 44055 w 80787"/>
                <a:gd name="connsiteY4" fmla="*/ 637646 h 764841"/>
                <a:gd name="connsiteX5" fmla="*/ 77392 w 80787"/>
                <a:gd name="connsiteY5" fmla="*/ 738452 h 764841"/>
                <a:gd name="connsiteX6" fmla="*/ 64424 w 80787"/>
                <a:gd name="connsiteY6" fmla="*/ 762725 h 764841"/>
                <a:gd name="connsiteX0" fmla="*/ 1192 w 77392"/>
                <a:gd name="connsiteY0" fmla="*/ 751152 h 760810"/>
                <a:gd name="connsiteX1" fmla="*/ 3572 w 77392"/>
                <a:gd name="connsiteY1" fmla="*/ 740040 h 760810"/>
                <a:gd name="connsiteX2" fmla="*/ 22623 w 77392"/>
                <a:gd name="connsiteY2" fmla="*/ 626533 h 760810"/>
                <a:gd name="connsiteX3" fmla="*/ 32695 w 77392"/>
                <a:gd name="connsiteY3" fmla="*/ 1852 h 760810"/>
                <a:gd name="connsiteX4" fmla="*/ 44055 w 77392"/>
                <a:gd name="connsiteY4" fmla="*/ 637646 h 760810"/>
                <a:gd name="connsiteX5" fmla="*/ 77392 w 77392"/>
                <a:gd name="connsiteY5" fmla="*/ 738452 h 760810"/>
                <a:gd name="connsiteX0" fmla="*/ 1192 w 68238"/>
                <a:gd name="connsiteY0" fmla="*/ 751152 h 764270"/>
                <a:gd name="connsiteX1" fmla="*/ 3572 w 68238"/>
                <a:gd name="connsiteY1" fmla="*/ 740040 h 764270"/>
                <a:gd name="connsiteX2" fmla="*/ 22623 w 68238"/>
                <a:gd name="connsiteY2" fmla="*/ 626533 h 764270"/>
                <a:gd name="connsiteX3" fmla="*/ 32695 w 68238"/>
                <a:gd name="connsiteY3" fmla="*/ 1852 h 764270"/>
                <a:gd name="connsiteX4" fmla="*/ 44055 w 68238"/>
                <a:gd name="connsiteY4" fmla="*/ 637646 h 764270"/>
                <a:gd name="connsiteX5" fmla="*/ 68238 w 68238"/>
                <a:gd name="connsiteY5" fmla="*/ 761599 h 764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8238" h="764270">
                  <a:moveTo>
                    <a:pt x="1192" y="751152"/>
                  </a:moveTo>
                  <a:cubicBezTo>
                    <a:pt x="1589" y="751284"/>
                    <a:pt x="0" y="760810"/>
                    <a:pt x="3572" y="740040"/>
                  </a:cubicBezTo>
                  <a:cubicBezTo>
                    <a:pt x="7144" y="719270"/>
                    <a:pt x="17769" y="749564"/>
                    <a:pt x="22623" y="626533"/>
                  </a:cubicBezTo>
                  <a:cubicBezTo>
                    <a:pt x="27477" y="503502"/>
                    <a:pt x="29123" y="0"/>
                    <a:pt x="32695" y="1852"/>
                  </a:cubicBezTo>
                  <a:cubicBezTo>
                    <a:pt x="36267" y="3704"/>
                    <a:pt x="38131" y="511022"/>
                    <a:pt x="44055" y="637646"/>
                  </a:cubicBezTo>
                  <a:cubicBezTo>
                    <a:pt x="49979" y="764270"/>
                    <a:pt x="64843" y="740752"/>
                    <a:pt x="68238" y="761599"/>
                  </a:cubicBezTo>
                </a:path>
              </a:pathLst>
            </a:custGeom>
            <a:noFill/>
            <a:ln w="1905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>
                <a:latin typeface="Times New Roman" pitchFamily="18" charset="0"/>
                <a:ea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219262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2"/>
          <p:cNvSpPr txBox="1">
            <a:spLocks noChangeArrowheads="1"/>
          </p:cNvSpPr>
          <p:nvPr/>
        </p:nvSpPr>
        <p:spPr bwMode="auto">
          <a:xfrm>
            <a:off x="0" y="177800"/>
            <a:ext cx="9144000" cy="727075"/>
          </a:xfrm>
          <a:prstGeom prst="rect">
            <a:avLst/>
          </a:prstGeom>
          <a:solidFill>
            <a:schemeClr val="accent6">
              <a:lumMod val="50000"/>
            </a:schemeClr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anchor="ctr"/>
          <a:lstStyle>
            <a:defPPr>
              <a:defRPr lang="en-US"/>
            </a:defPPr>
            <a:lvl1pPr eaLnBrk="1" hangingPunct="1">
              <a:defRPr>
                <a:solidFill>
                  <a:srgbClr val="FFFFFF"/>
                </a:solidFill>
                <a:latin typeface="Calibri"/>
                <a:ea typeface="ＭＳ Ｐゴシック" charset="0"/>
                <a:cs typeface="Calibri"/>
              </a:defRPr>
            </a:lvl1pPr>
            <a:lvl2pPr marL="742950" indent="-285750" eaLnBrk="0" hangingPunct="0">
              <a:defRPr>
                <a:latin typeface="Times New Roman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latin typeface="Times New Roman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latin typeface="Times New Roman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latin typeface="Times New Roman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charset="0"/>
                <a:ea typeface="Arial" charset="0"/>
                <a:cs typeface="Arial" charset="0"/>
              </a:defRPr>
            </a:lvl9pPr>
          </a:lstStyle>
          <a:p>
            <a:r>
              <a:rPr lang="hu-HU" dirty="0" smtClean="0"/>
              <a:t>Symmetrized n</a:t>
            </a:r>
            <a:r>
              <a:rPr lang="hu-HU" dirty="0" smtClean="0"/>
              <a:t>oise </a:t>
            </a:r>
            <a:r>
              <a:rPr lang="hu-HU" dirty="0" smtClean="0"/>
              <a:t>of </a:t>
            </a:r>
            <a:r>
              <a:rPr lang="hu-HU" dirty="0" smtClean="0"/>
              <a:t>a biased tunnel </a:t>
            </a:r>
            <a:r>
              <a:rPr lang="hu-HU" dirty="0" smtClean="0"/>
              <a:t>junction (</a:t>
            </a:r>
            <a:r>
              <a:rPr lang="hu-HU" dirty="0"/>
              <a:t>V≠0 )</a:t>
            </a:r>
            <a:endParaRPr lang="en-US" dirty="0"/>
          </a:p>
        </p:txBody>
      </p:sp>
      <p:sp>
        <p:nvSpPr>
          <p:cNvPr id="91" name="Téglalap 90"/>
          <p:cNvSpPr/>
          <p:nvPr/>
        </p:nvSpPr>
        <p:spPr>
          <a:xfrm>
            <a:off x="4030679" y="1176176"/>
            <a:ext cx="3482975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hu-HU" sz="2000" dirty="0" smtClean="0">
                <a:solidFill>
                  <a:srgbClr val="16165D"/>
                </a:solidFill>
                <a:latin typeface="Calibri" charset="0"/>
              </a:rPr>
              <a:t>Non-equilibrium spectrum: </a:t>
            </a:r>
            <a:endParaRPr lang="hu-HU" sz="2000" dirty="0">
              <a:solidFill>
                <a:srgbClr val="16165D"/>
              </a:solidFill>
              <a:latin typeface="Calibri" charset="0"/>
            </a:endParaRPr>
          </a:p>
        </p:txBody>
      </p:sp>
      <p:graphicFrame>
        <p:nvGraphicFramePr>
          <p:cNvPr id="8194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2616651"/>
              </p:ext>
            </p:extLst>
          </p:nvPr>
        </p:nvGraphicFramePr>
        <p:xfrm>
          <a:off x="7291404" y="1228564"/>
          <a:ext cx="6223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603" name="Equation" r:id="rId3" imgW="380880" imgH="177480" progId="Equation.3">
                  <p:embed/>
                </p:oleObj>
              </mc:Choice>
              <mc:Fallback>
                <p:oleObj name="Equation" r:id="rId3" imgW="38088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91404" y="1228564"/>
                        <a:ext cx="622300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204" name="Csoportba foglalás 42"/>
          <p:cNvGrpSpPr>
            <a:grpSpLocks/>
          </p:cNvGrpSpPr>
          <p:nvPr/>
        </p:nvGrpSpPr>
        <p:grpSpPr bwMode="auto">
          <a:xfrm>
            <a:off x="3714420" y="1946401"/>
            <a:ext cx="5429580" cy="3408868"/>
            <a:chOff x="2411413" y="1788736"/>
            <a:chExt cx="5146796" cy="2690683"/>
          </a:xfrm>
        </p:grpSpPr>
        <p:grpSp>
          <p:nvGrpSpPr>
            <p:cNvPr id="8211" name="Csoportba foglalás 35"/>
            <p:cNvGrpSpPr>
              <a:grpSpLocks/>
            </p:cNvGrpSpPr>
            <p:nvPr/>
          </p:nvGrpSpPr>
          <p:grpSpPr bwMode="auto">
            <a:xfrm>
              <a:off x="2411413" y="1788736"/>
              <a:ext cx="4615948" cy="2690683"/>
              <a:chOff x="1283887" y="3905156"/>
              <a:chExt cx="3376616" cy="2158171"/>
            </a:xfrm>
          </p:grpSpPr>
          <p:grpSp>
            <p:nvGrpSpPr>
              <p:cNvPr id="8218" name="Csoportba foglalás 117"/>
              <p:cNvGrpSpPr>
                <a:grpSpLocks/>
              </p:cNvGrpSpPr>
              <p:nvPr/>
            </p:nvGrpSpPr>
            <p:grpSpPr bwMode="auto">
              <a:xfrm>
                <a:off x="1283887" y="3905156"/>
                <a:ext cx="3376616" cy="2158171"/>
                <a:chOff x="1273001" y="3812610"/>
                <a:chExt cx="3855995" cy="2421591"/>
              </a:xfrm>
            </p:grpSpPr>
            <p:cxnSp>
              <p:nvCxnSpPr>
                <p:cNvPr id="8221" name="Egyenes összekötő nyíllal 48"/>
                <p:cNvCxnSpPr>
                  <a:cxnSpLocks noChangeShapeType="1"/>
                </p:cNvCxnSpPr>
                <p:nvPr/>
              </p:nvCxnSpPr>
              <p:spPr bwMode="auto">
                <a:xfrm flipV="1">
                  <a:off x="1273001" y="5834952"/>
                  <a:ext cx="2976549" cy="15251"/>
                </a:xfrm>
                <a:prstGeom prst="straightConnector1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8222" name="Egyenes összekötő nyíllal 49"/>
                <p:cNvCxnSpPr>
                  <a:cxnSpLocks noChangeShapeType="1"/>
                </p:cNvCxnSpPr>
                <p:nvPr/>
              </p:nvCxnSpPr>
              <p:spPr bwMode="auto">
                <a:xfrm rot="16200000" flipV="1">
                  <a:off x="1907956" y="4960365"/>
                  <a:ext cx="1730951" cy="25873"/>
                </a:xfrm>
                <a:prstGeom prst="straightConnector1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graphicFrame>
              <p:nvGraphicFramePr>
                <p:cNvPr id="8195" name="Object 7"/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1659728456"/>
                    </p:ext>
                  </p:extLst>
                </p:nvPr>
              </p:nvGraphicFramePr>
              <p:xfrm>
                <a:off x="2110037" y="3812610"/>
                <a:ext cx="415000" cy="221060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149604" name="Equation" r:id="rId5" imgW="355320" imgH="203040" progId="Equation.3">
                        <p:embed/>
                      </p:oleObj>
                    </mc:Choice>
                    <mc:Fallback>
                      <p:oleObj name="Equation" r:id="rId5" imgW="355320" imgH="203040" progId="Equation.3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6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2110037" y="3812610"/>
                              <a:ext cx="415000" cy="221060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xtLst/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8196" name="Object 8"/>
                <p:cNvGraphicFramePr>
                  <a:graphicFrameLocks noChangeAspect="1"/>
                </p:cNvGraphicFramePr>
                <p:nvPr/>
              </p:nvGraphicFramePr>
              <p:xfrm>
                <a:off x="2984111" y="5948451"/>
                <a:ext cx="312737" cy="285750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149605" name="Equation" r:id="rId7" imgW="228600" imgH="177480" progId="Equation.3">
                        <p:embed/>
                      </p:oleObj>
                    </mc:Choice>
                    <mc:Fallback>
                      <p:oleObj name="Equation" r:id="rId7" imgW="228600" imgH="177480" progId="Equation.3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8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2984111" y="5948451"/>
                              <a:ext cx="312737" cy="285750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38100">
                                  <a:solidFill>
                                    <a:schemeClr val="hlink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8223" name="Szabadkézi sokszög 54"/>
                <p:cNvSpPr>
                  <a:spLocks/>
                </p:cNvSpPr>
                <p:nvPr/>
              </p:nvSpPr>
              <p:spPr bwMode="auto">
                <a:xfrm>
                  <a:off x="2467852" y="4695986"/>
                  <a:ext cx="1284573" cy="807105"/>
                </a:xfrm>
                <a:custGeom>
                  <a:avLst/>
                  <a:gdLst>
                    <a:gd name="T0" fmla="*/ 0 w 38964"/>
                    <a:gd name="T1" fmla="*/ 527671 h 897577"/>
                    <a:gd name="T2" fmla="*/ 2147483647 w 38964"/>
                    <a:gd name="T3" fmla="*/ 523732 h 897577"/>
                    <a:gd name="T4" fmla="*/ 2147483647 w 38964"/>
                    <a:gd name="T5" fmla="*/ 0 h 897577"/>
                    <a:gd name="T6" fmla="*/ 0 60000 65536"/>
                    <a:gd name="T7" fmla="*/ 0 60000 65536"/>
                    <a:gd name="T8" fmla="*/ 0 60000 65536"/>
                    <a:gd name="T9" fmla="*/ 0 w 38964"/>
                    <a:gd name="T10" fmla="*/ 0 h 897577"/>
                    <a:gd name="T11" fmla="*/ 38964 w 38964"/>
                    <a:gd name="T12" fmla="*/ 897577 h 897577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38964" h="897577">
                      <a:moveTo>
                        <a:pt x="0" y="897577"/>
                      </a:moveTo>
                      <a:cubicBezTo>
                        <a:pt x="4655" y="886374"/>
                        <a:pt x="7209" y="897090"/>
                        <a:pt x="18754" y="890875"/>
                      </a:cubicBezTo>
                      <a:cubicBezTo>
                        <a:pt x="33694" y="287799"/>
                        <a:pt x="24909" y="636031"/>
                        <a:pt x="38964" y="0"/>
                      </a:cubicBezTo>
                    </a:path>
                  </a:pathLst>
                </a:custGeom>
                <a:noFill/>
                <a:ln w="31750" cap="flat" cmpd="sng">
                  <a:solidFill>
                    <a:srgbClr val="C2283E"/>
                  </a:solidFill>
                  <a:prstDash val="solid"/>
                  <a:round/>
                  <a:headEnd type="none" w="med" len="med"/>
                  <a:tailEnd type="none" w="med" len="med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anchor="ctr"/>
                <a:lstStyle/>
                <a:p>
                  <a:endParaRPr lang="en-US"/>
                </a:p>
              </p:txBody>
            </p:sp>
            <p:sp>
              <p:nvSpPr>
                <p:cNvPr id="8224" name="Szabadkézi sokszög 55"/>
                <p:cNvSpPr>
                  <a:spLocks/>
                </p:cNvSpPr>
                <p:nvPr/>
              </p:nvSpPr>
              <p:spPr bwMode="auto">
                <a:xfrm flipH="1">
                  <a:off x="1851299" y="4747648"/>
                  <a:ext cx="1253457" cy="759222"/>
                </a:xfrm>
                <a:custGeom>
                  <a:avLst/>
                  <a:gdLst>
                    <a:gd name="T0" fmla="*/ 0 w 38964"/>
                    <a:gd name="T1" fmla="*/ 388649 h 897577"/>
                    <a:gd name="T2" fmla="*/ 2147483647 w 38964"/>
                    <a:gd name="T3" fmla="*/ 385746 h 897577"/>
                    <a:gd name="T4" fmla="*/ 2147483647 w 38964"/>
                    <a:gd name="T5" fmla="*/ 0 h 897577"/>
                    <a:gd name="T6" fmla="*/ 0 60000 65536"/>
                    <a:gd name="T7" fmla="*/ 0 60000 65536"/>
                    <a:gd name="T8" fmla="*/ 0 60000 65536"/>
                    <a:gd name="T9" fmla="*/ 0 w 38964"/>
                    <a:gd name="T10" fmla="*/ 0 h 897577"/>
                    <a:gd name="T11" fmla="*/ 38964 w 38964"/>
                    <a:gd name="T12" fmla="*/ 897577 h 897577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38964" h="897577">
                      <a:moveTo>
                        <a:pt x="0" y="897577"/>
                      </a:moveTo>
                      <a:cubicBezTo>
                        <a:pt x="4655" y="886374"/>
                        <a:pt x="7209" y="897090"/>
                        <a:pt x="18754" y="890875"/>
                      </a:cubicBezTo>
                      <a:cubicBezTo>
                        <a:pt x="33694" y="287799"/>
                        <a:pt x="24909" y="636031"/>
                        <a:pt x="38964" y="0"/>
                      </a:cubicBezTo>
                    </a:path>
                  </a:pathLst>
                </a:custGeom>
                <a:noFill/>
                <a:ln w="31750" cap="flat" cmpd="sng">
                  <a:solidFill>
                    <a:srgbClr val="C2283E"/>
                  </a:solidFill>
                  <a:prstDash val="solid"/>
                  <a:round/>
                  <a:headEnd type="none" w="med" len="med"/>
                  <a:tailEnd type="none" w="med" len="med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anchor="ctr"/>
                <a:lstStyle/>
                <a:p>
                  <a:endParaRPr lang="en-US"/>
                </a:p>
              </p:txBody>
            </p:sp>
            <p:cxnSp>
              <p:nvCxnSpPr>
                <p:cNvPr id="8225" name="Egyenes összekötő 56"/>
                <p:cNvCxnSpPr>
                  <a:cxnSpLocks noChangeShapeType="1"/>
                </p:cNvCxnSpPr>
                <p:nvPr/>
              </p:nvCxnSpPr>
              <p:spPr bwMode="auto">
                <a:xfrm rot="5400000">
                  <a:off x="3055464" y="5834418"/>
                  <a:ext cx="95534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8226" name="Egyenes összekötő 57"/>
                <p:cNvCxnSpPr>
                  <a:cxnSpLocks noChangeShapeType="1"/>
                  <a:stCxn id="8223" idx="1"/>
                </p:cNvCxnSpPr>
                <p:nvPr/>
              </p:nvCxnSpPr>
              <p:spPr bwMode="auto">
                <a:xfrm>
                  <a:off x="3086138" y="5497065"/>
                  <a:ext cx="757392" cy="787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prstDash val="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graphicFrame>
              <p:nvGraphicFramePr>
                <p:cNvPr id="8197" name="Object 9"/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2824970364"/>
                    </p:ext>
                  </p:extLst>
                </p:nvPr>
              </p:nvGraphicFramePr>
              <p:xfrm>
                <a:off x="4618769" y="5345064"/>
                <a:ext cx="510227" cy="296422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149606" name="Equation" r:id="rId9" imgW="431640" imgH="253800" progId="Equation.3">
                        <p:embed/>
                      </p:oleObj>
                    </mc:Choice>
                    <mc:Fallback>
                      <p:oleObj name="Equation" r:id="rId9" imgW="431640" imgH="253800" progId="Equation.3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0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4618769" y="5345064"/>
                              <a:ext cx="510227" cy="296422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xtLst/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cxnSp>
              <p:nvCxnSpPr>
                <p:cNvPr id="8227" name="Egyenes összekötő nyíllal 59"/>
                <p:cNvCxnSpPr>
                  <a:cxnSpLocks noChangeShapeType="1"/>
                </p:cNvCxnSpPr>
                <p:nvPr/>
              </p:nvCxnSpPr>
              <p:spPr bwMode="auto">
                <a:xfrm flipH="1" flipV="1">
                  <a:off x="3940767" y="5505619"/>
                  <a:ext cx="545685" cy="10692"/>
                </a:xfrm>
                <a:prstGeom prst="straightConnector1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graphicFrame>
              <p:nvGraphicFramePr>
                <p:cNvPr id="8198" name="Object 10"/>
                <p:cNvGraphicFramePr>
                  <a:graphicFrameLocks noChangeAspect="1"/>
                </p:cNvGraphicFramePr>
                <p:nvPr/>
              </p:nvGraphicFramePr>
              <p:xfrm>
                <a:off x="4344751" y="5932488"/>
                <a:ext cx="207963" cy="225425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149607" name="Equation" r:id="rId11" imgW="152280" imgH="139680" progId="Equation.3">
                        <p:embed/>
                      </p:oleObj>
                    </mc:Choice>
                    <mc:Fallback>
                      <p:oleObj name="Equation" r:id="rId11" imgW="152280" imgH="139680" progId="Equation.3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2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4344751" y="5932488"/>
                              <a:ext cx="207963" cy="225425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38100">
                                  <a:solidFill>
                                    <a:schemeClr val="hlink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8199" name="Object 11"/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2779615921"/>
                    </p:ext>
                  </p:extLst>
                </p:nvPr>
              </p:nvGraphicFramePr>
              <p:xfrm>
                <a:off x="4160617" y="4092598"/>
                <a:ext cx="432056" cy="245738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149608" name="Equation" r:id="rId13" imgW="368280" imgH="177480" progId="Equation.3">
                        <p:embed/>
                      </p:oleObj>
                    </mc:Choice>
                    <mc:Fallback>
                      <p:oleObj name="Equation" r:id="rId13" imgW="368280" imgH="177480" progId="Equation.3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4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4160617" y="4092598"/>
                              <a:ext cx="432056" cy="245738"/>
                            </a:xfrm>
                            <a:prstGeom prst="rect">
                              <a:avLst/>
                            </a:prstGeom>
                            <a:solidFill>
                              <a:schemeClr val="hlink"/>
                            </a:solidFill>
                            <a:ln>
                              <a:noFill/>
                            </a:ln>
                            <a:extLst/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p:grpSp>
          <p:cxnSp>
            <p:nvCxnSpPr>
              <p:cNvPr id="8219" name="Egyenes összekötő nyíllal 40"/>
              <p:cNvCxnSpPr>
                <a:cxnSpLocks noChangeShapeType="1"/>
              </p:cNvCxnSpPr>
              <p:nvPr/>
            </p:nvCxnSpPr>
            <p:spPr bwMode="auto">
              <a:xfrm>
                <a:off x="2484119" y="4970029"/>
                <a:ext cx="97977" cy="382207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42" name="Téglalap 41"/>
              <p:cNvSpPr/>
              <p:nvPr/>
            </p:nvSpPr>
            <p:spPr>
              <a:xfrm>
                <a:off x="1748952" y="4740693"/>
                <a:ext cx="1378192" cy="253274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algn="ctr"/>
                <a:r>
                  <a:rPr lang="en-US" sz="2000" b="1" dirty="0" smtClean="0">
                    <a:solidFill>
                      <a:srgbClr val="16165D"/>
                    </a:solidFill>
                    <a:latin typeface="Calibri" charset="0"/>
                  </a:rPr>
                  <a:t>S</a:t>
                </a:r>
                <a:r>
                  <a:rPr lang="hu-HU" sz="2000" b="1" dirty="0" smtClean="0">
                    <a:solidFill>
                      <a:srgbClr val="16165D"/>
                    </a:solidFill>
                    <a:latin typeface="Calibri" charset="0"/>
                  </a:rPr>
                  <a:t>hot noise</a:t>
                </a:r>
                <a:endParaRPr lang="hu-HU" sz="2000" b="1" dirty="0">
                  <a:solidFill>
                    <a:srgbClr val="16165D"/>
                  </a:solidFill>
                  <a:latin typeface="Calibri" charset="0"/>
                </a:endParaRPr>
              </a:p>
            </p:txBody>
          </p:sp>
        </p:grpSp>
        <p:cxnSp>
          <p:nvCxnSpPr>
            <p:cNvPr id="8215" name="Egyenes összekötő nyíllal 97"/>
            <p:cNvCxnSpPr>
              <a:cxnSpLocks noChangeShapeType="1"/>
            </p:cNvCxnSpPr>
            <p:nvPr/>
          </p:nvCxnSpPr>
          <p:spPr bwMode="auto">
            <a:xfrm flipH="1">
              <a:off x="5296396" y="2826327"/>
              <a:ext cx="736269" cy="130629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0" name="Téglalap 99"/>
            <p:cNvSpPr/>
            <p:nvPr/>
          </p:nvSpPr>
          <p:spPr>
            <a:xfrm>
              <a:off x="5744368" y="2535682"/>
              <a:ext cx="1813841" cy="5101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hu-HU" sz="1800" dirty="0" smtClean="0">
                  <a:solidFill>
                    <a:srgbClr val="16165D"/>
                  </a:solidFill>
                  <a:latin typeface="Calibri" charset="0"/>
                </a:rPr>
                <a:t>„quantum </a:t>
              </a:r>
            </a:p>
            <a:p>
              <a:pPr algn="ctr"/>
              <a:r>
                <a:rPr lang="hu-HU" sz="1800" dirty="0" smtClean="0">
                  <a:solidFill>
                    <a:srgbClr val="16165D"/>
                  </a:solidFill>
                  <a:latin typeface="Calibri" charset="0"/>
                </a:rPr>
                <a:t>noise”</a:t>
              </a:r>
              <a:endParaRPr lang="hu-HU" sz="1800" dirty="0">
                <a:solidFill>
                  <a:srgbClr val="16165D"/>
                </a:solidFill>
                <a:latin typeface="Calibri" charset="0"/>
              </a:endParaRPr>
            </a:p>
          </p:txBody>
        </p:sp>
      </p:grpSp>
      <p:grpSp>
        <p:nvGrpSpPr>
          <p:cNvPr id="36" name="Csoportba foglalás 62"/>
          <p:cNvGrpSpPr>
            <a:grpSpLocks/>
          </p:cNvGrpSpPr>
          <p:nvPr/>
        </p:nvGrpSpPr>
        <p:grpSpPr bwMode="auto">
          <a:xfrm>
            <a:off x="331788" y="2673350"/>
            <a:ext cx="2554287" cy="2195513"/>
            <a:chOff x="178130" y="1168508"/>
            <a:chExt cx="3681351" cy="2709600"/>
          </a:xfrm>
        </p:grpSpPr>
        <p:grpSp>
          <p:nvGrpSpPr>
            <p:cNvPr id="37" name="Csoportba foglalás 16"/>
            <p:cNvGrpSpPr>
              <a:grpSpLocks/>
            </p:cNvGrpSpPr>
            <p:nvPr/>
          </p:nvGrpSpPr>
          <p:grpSpPr bwMode="auto">
            <a:xfrm>
              <a:off x="658605" y="1168508"/>
              <a:ext cx="2317718" cy="1443945"/>
              <a:chOff x="478113" y="1421448"/>
              <a:chExt cx="2926222" cy="1673084"/>
            </a:xfrm>
          </p:grpSpPr>
          <p:sp>
            <p:nvSpPr>
              <p:cNvPr id="47" name="Téglalap 17"/>
              <p:cNvSpPr/>
              <p:nvPr/>
            </p:nvSpPr>
            <p:spPr bwMode="auto">
              <a:xfrm>
                <a:off x="478113" y="1421448"/>
                <a:ext cx="2926222" cy="1673084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>
                  <a:defRPr/>
                </a:pPr>
                <a:endParaRPr lang="en-US">
                  <a:latin typeface="Calibri" pitchFamily="34" charset="0"/>
                  <a:ea typeface="+mn-ea"/>
                </a:endParaRPr>
              </a:p>
            </p:txBody>
          </p:sp>
          <p:sp>
            <p:nvSpPr>
              <p:cNvPr id="48" name="Téglalap 18"/>
              <p:cNvSpPr/>
              <p:nvPr/>
            </p:nvSpPr>
            <p:spPr bwMode="auto">
              <a:xfrm>
                <a:off x="1757793" y="1421448"/>
                <a:ext cx="225316" cy="1673084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 w="28575" cap="flat" cmpd="sng" algn="ctr">
                <a:solidFill>
                  <a:srgbClr val="CC66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>
                  <a:defRPr/>
                </a:pPr>
                <a:endParaRPr lang="en-US">
                  <a:latin typeface="Calibri" pitchFamily="34" charset="0"/>
                  <a:ea typeface="+mn-ea"/>
                </a:endParaRPr>
              </a:p>
            </p:txBody>
          </p:sp>
          <p:cxnSp>
            <p:nvCxnSpPr>
              <p:cNvPr id="49" name="Egyenes összekötő nyíllal 19"/>
              <p:cNvCxnSpPr>
                <a:cxnSpLocks noChangeShapeType="1"/>
              </p:cNvCxnSpPr>
              <p:nvPr/>
            </p:nvCxnSpPr>
            <p:spPr bwMode="auto">
              <a:xfrm>
                <a:off x="1492035" y="2424844"/>
                <a:ext cx="927264" cy="2271"/>
              </a:xfrm>
              <a:prstGeom prst="straightConnector1">
                <a:avLst/>
              </a:prstGeom>
              <a:noFill/>
              <a:ln w="38100" algn="ctr">
                <a:solidFill>
                  <a:schemeClr val="accent6">
                    <a:lumMod val="50000"/>
                  </a:schemeClr>
                </a:solidFill>
                <a:round/>
                <a:headEnd/>
                <a:tailEnd type="arrow" w="med" len="med"/>
              </a:ln>
            </p:spPr>
          </p:cxnSp>
          <p:graphicFrame>
            <p:nvGraphicFramePr>
              <p:cNvPr id="50" name="Object 2"/>
              <p:cNvGraphicFramePr>
                <a:graphicFrameLocks noChangeAspect="1"/>
              </p:cNvGraphicFramePr>
              <p:nvPr/>
            </p:nvGraphicFramePr>
            <p:xfrm>
              <a:off x="1104904" y="2391972"/>
              <a:ext cx="603609" cy="47225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49609" name="Equation" r:id="rId15" imgW="279360" imgH="203040" progId="Equation.3">
                      <p:embed/>
                    </p:oleObj>
                  </mc:Choice>
                  <mc:Fallback>
                    <p:oleObj name="Equation" r:id="rId15" imgW="279360" imgH="20304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104904" y="2391972"/>
                            <a:ext cx="603609" cy="47225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38100">
                                <a:solidFill>
                                  <a:schemeClr val="hlink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cxnSp>
          <p:nvCxnSpPr>
            <p:cNvPr id="38" name="Egyenes összekötő nyíllal 24"/>
            <p:cNvCxnSpPr>
              <a:cxnSpLocks noChangeShapeType="1"/>
            </p:cNvCxnSpPr>
            <p:nvPr/>
          </p:nvCxnSpPr>
          <p:spPr bwMode="auto">
            <a:xfrm flipH="1" flipV="1">
              <a:off x="1781299" y="2422575"/>
              <a:ext cx="415636" cy="510639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9" name="Téglalap 27"/>
            <p:cNvSpPr/>
            <p:nvPr/>
          </p:nvSpPr>
          <p:spPr>
            <a:xfrm>
              <a:off x="1820896" y="2814252"/>
              <a:ext cx="1404109" cy="4937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hu-HU" sz="2000" dirty="0" smtClean="0">
                  <a:solidFill>
                    <a:schemeClr val="accent6">
                      <a:lumMod val="50000"/>
                    </a:schemeClr>
                  </a:solidFill>
                  <a:latin typeface="Calibri" pitchFamily="34" charset="0"/>
                  <a:ea typeface="+mn-ea"/>
                  <a:cs typeface="+mn-cs"/>
                </a:rPr>
                <a:t>oxide</a:t>
              </a:r>
              <a:endParaRPr lang="hu-HU" sz="2000" dirty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ea typeface="+mn-ea"/>
                <a:cs typeface="+mn-cs"/>
              </a:endParaRPr>
            </a:p>
          </p:txBody>
        </p:sp>
        <p:sp>
          <p:nvSpPr>
            <p:cNvPr id="40" name="Szabadkézi sokszög 28"/>
            <p:cNvSpPr>
              <a:spLocks/>
            </p:cNvSpPr>
            <p:nvPr/>
          </p:nvSpPr>
          <p:spPr bwMode="auto">
            <a:xfrm>
              <a:off x="178130" y="1959438"/>
              <a:ext cx="1282535" cy="1436914"/>
            </a:xfrm>
            <a:custGeom>
              <a:avLst/>
              <a:gdLst>
                <a:gd name="T0" fmla="*/ 498764 w 1282535"/>
                <a:gd name="T1" fmla="*/ 0 h 1436914"/>
                <a:gd name="T2" fmla="*/ 0 w 1282535"/>
                <a:gd name="T3" fmla="*/ 0 h 1436914"/>
                <a:gd name="T4" fmla="*/ 11875 w 1282535"/>
                <a:gd name="T5" fmla="*/ 1436914 h 1436914"/>
                <a:gd name="T6" fmla="*/ 1282535 w 1282535"/>
                <a:gd name="T7" fmla="*/ 1436914 h 143691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282535"/>
                <a:gd name="T13" fmla="*/ 0 h 1436914"/>
                <a:gd name="T14" fmla="*/ 1282535 w 1282535"/>
                <a:gd name="T15" fmla="*/ 1436914 h 143691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282535" h="1436914">
                  <a:moveTo>
                    <a:pt x="498764" y="0"/>
                  </a:moveTo>
                  <a:lnTo>
                    <a:pt x="0" y="0"/>
                  </a:lnTo>
                  <a:cubicBezTo>
                    <a:pt x="3958" y="478971"/>
                    <a:pt x="7917" y="957943"/>
                    <a:pt x="11875" y="1436914"/>
                  </a:cubicBezTo>
                  <a:lnTo>
                    <a:pt x="1282535" y="1436914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41" name="Szabadkézi sokszög 30"/>
            <p:cNvSpPr>
              <a:spLocks/>
            </p:cNvSpPr>
            <p:nvPr/>
          </p:nvSpPr>
          <p:spPr bwMode="auto">
            <a:xfrm>
              <a:off x="1460665" y="3087594"/>
              <a:ext cx="11875" cy="617516"/>
            </a:xfrm>
            <a:custGeom>
              <a:avLst/>
              <a:gdLst>
                <a:gd name="T0" fmla="*/ 0 w 11875"/>
                <a:gd name="T1" fmla="*/ 0 h 617516"/>
                <a:gd name="T2" fmla="*/ 11875 w 11875"/>
                <a:gd name="T3" fmla="*/ 617516 h 617516"/>
                <a:gd name="T4" fmla="*/ 0 60000 65536"/>
                <a:gd name="T5" fmla="*/ 0 60000 65536"/>
                <a:gd name="T6" fmla="*/ 0 w 11875"/>
                <a:gd name="T7" fmla="*/ 0 h 617516"/>
                <a:gd name="T8" fmla="*/ 11875 w 11875"/>
                <a:gd name="T9" fmla="*/ 617516 h 61751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1875" h="617516">
                  <a:moveTo>
                    <a:pt x="0" y="0"/>
                  </a:moveTo>
                  <a:lnTo>
                    <a:pt x="11875" y="617516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43" name="Szabadkézi sokszög 31"/>
            <p:cNvSpPr>
              <a:spLocks/>
            </p:cNvSpPr>
            <p:nvPr/>
          </p:nvSpPr>
          <p:spPr bwMode="auto">
            <a:xfrm>
              <a:off x="1543794" y="3277598"/>
              <a:ext cx="0" cy="285008"/>
            </a:xfrm>
            <a:custGeom>
              <a:avLst/>
              <a:gdLst>
                <a:gd name="T0" fmla="*/ 0 h 285008"/>
                <a:gd name="T1" fmla="*/ 285008 h 285008"/>
                <a:gd name="T2" fmla="*/ 0 60000 65536"/>
                <a:gd name="T3" fmla="*/ 0 60000 65536"/>
                <a:gd name="T4" fmla="*/ 0 h 285008"/>
                <a:gd name="T5" fmla="*/ 285008 h 285008"/>
              </a:gdLst>
              <a:ahLst/>
              <a:cxnLst>
                <a:cxn ang="T2">
                  <a:pos x="0" y="T0"/>
                </a:cxn>
                <a:cxn ang="T3">
                  <a:pos x="0" y="T1"/>
                </a:cxn>
              </a:cxnLst>
              <a:rect l="0" t="T4" r="0" b="T5"/>
              <a:pathLst>
                <a:path h="285008">
                  <a:moveTo>
                    <a:pt x="0" y="0"/>
                  </a:moveTo>
                  <a:lnTo>
                    <a:pt x="0" y="285008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45" name="Szabadkézi sokszög 32"/>
            <p:cNvSpPr>
              <a:spLocks/>
            </p:cNvSpPr>
            <p:nvPr/>
          </p:nvSpPr>
          <p:spPr bwMode="auto">
            <a:xfrm>
              <a:off x="1543792" y="1947563"/>
              <a:ext cx="2315689" cy="1472540"/>
            </a:xfrm>
            <a:custGeom>
              <a:avLst/>
              <a:gdLst>
                <a:gd name="T0" fmla="*/ 0 w 2315689"/>
                <a:gd name="T1" fmla="*/ 1472540 h 1472540"/>
                <a:gd name="T2" fmla="*/ 2315689 w 2315689"/>
                <a:gd name="T3" fmla="*/ 1472540 h 1472540"/>
                <a:gd name="T4" fmla="*/ 2315689 w 2315689"/>
                <a:gd name="T5" fmla="*/ 0 h 1472540"/>
                <a:gd name="T6" fmla="*/ 1436919 w 2315689"/>
                <a:gd name="T7" fmla="*/ 0 h 147254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315689"/>
                <a:gd name="T13" fmla="*/ 0 h 1472540"/>
                <a:gd name="T14" fmla="*/ 2315689 w 2315689"/>
                <a:gd name="T15" fmla="*/ 1472540 h 147254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315689" h="1472540">
                  <a:moveTo>
                    <a:pt x="0" y="1472540"/>
                  </a:moveTo>
                  <a:lnTo>
                    <a:pt x="2315689" y="1472540"/>
                  </a:lnTo>
                  <a:lnTo>
                    <a:pt x="2315689" y="0"/>
                  </a:lnTo>
                  <a:lnTo>
                    <a:pt x="1436914" y="0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graphicFrame>
          <p:nvGraphicFramePr>
            <p:cNvPr id="46" name="Object 3"/>
            <p:cNvGraphicFramePr>
              <a:graphicFrameLocks noChangeAspect="1"/>
            </p:cNvGraphicFramePr>
            <p:nvPr/>
          </p:nvGraphicFramePr>
          <p:xfrm>
            <a:off x="1077294" y="3520920"/>
            <a:ext cx="261937" cy="3571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9610" name="Equation" r:id="rId17" imgW="152280" imgH="177480" progId="Equation.3">
                    <p:embed/>
                  </p:oleObj>
                </mc:Choice>
                <mc:Fallback>
                  <p:oleObj name="Equation" r:id="rId17" imgW="152280" imgH="1774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77294" y="3520920"/>
                          <a:ext cx="261937" cy="3571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chemeClr val="hlink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51" name="Téglalap 63"/>
          <p:cNvSpPr/>
          <p:nvPr/>
        </p:nvSpPr>
        <p:spPr>
          <a:xfrm>
            <a:off x="314922" y="1959137"/>
            <a:ext cx="2244725" cy="3698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1800" b="1" dirty="0" smtClean="0">
                <a:latin typeface="Calibri" charset="0"/>
              </a:rPr>
              <a:t>T</a:t>
            </a:r>
            <a:r>
              <a:rPr lang="hu-HU" sz="1800" b="1" dirty="0" smtClean="0">
                <a:latin typeface="Calibri" charset="0"/>
              </a:rPr>
              <a:t>unnel junction</a:t>
            </a:r>
            <a:endParaRPr lang="hu-HU" sz="1800" dirty="0">
              <a:latin typeface="Calibri" charset="0"/>
            </a:endParaRPr>
          </a:p>
        </p:txBody>
      </p:sp>
      <p:graphicFrame>
        <p:nvGraphicFramePr>
          <p:cNvPr id="5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4532132"/>
              </p:ext>
            </p:extLst>
          </p:nvPr>
        </p:nvGraphicFramePr>
        <p:xfrm>
          <a:off x="723721" y="5056432"/>
          <a:ext cx="1169987" cy="374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611" name="Equation" r:id="rId19" imgW="1066800" imgH="304800" progId="Equation.3">
                  <p:embed/>
                </p:oleObj>
              </mc:Choice>
              <mc:Fallback>
                <p:oleObj name="Equation" r:id="rId19" imgW="1066800" imgH="304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3721" y="5056432"/>
                        <a:ext cx="1169987" cy="374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" name="Téglalap 45"/>
          <p:cNvSpPr/>
          <p:nvPr/>
        </p:nvSpPr>
        <p:spPr>
          <a:xfrm>
            <a:off x="5514915" y="1948803"/>
            <a:ext cx="332335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hu-HU" sz="1400" dirty="0">
                <a:latin typeface="Calibri" charset="0"/>
              </a:rPr>
              <a:t>( </a:t>
            </a:r>
            <a:r>
              <a:rPr lang="hu-HU" sz="1400" dirty="0" smtClean="0">
                <a:latin typeface="Calibri" charset="0"/>
              </a:rPr>
              <a:t>symmetrized noise                                   ) </a:t>
            </a:r>
            <a:endParaRPr lang="hu-HU" sz="1400" dirty="0">
              <a:latin typeface="Calibri" charset="0"/>
            </a:endParaRPr>
          </a:p>
        </p:txBody>
      </p:sp>
      <p:graphicFrame>
        <p:nvGraphicFramePr>
          <p:cNvPr id="5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4138417"/>
              </p:ext>
            </p:extLst>
          </p:nvPr>
        </p:nvGraphicFramePr>
        <p:xfrm>
          <a:off x="7121242" y="1924992"/>
          <a:ext cx="1336675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612" name="Equation" r:id="rId21" imgW="1219200" imgH="330200" progId="Equation.3">
                  <p:embed/>
                </p:oleObj>
              </mc:Choice>
              <mc:Fallback>
                <p:oleObj name="Equation" r:id="rId21" imgW="1219200" imgH="330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21242" y="1924992"/>
                        <a:ext cx="1336675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114436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1555913"/>
            <a:ext cx="9144000" cy="600075"/>
          </a:xfrm>
          <a:prstGeom prst="rect">
            <a:avLst/>
          </a:prstGeom>
          <a:solidFill>
            <a:schemeClr val="accent6">
              <a:lumMod val="50000"/>
            </a:schemeClr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altLang="en-US" sz="2800" b="1" dirty="0" err="1">
              <a:solidFill>
                <a:schemeClr val="accent3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Téglalap 2"/>
          <p:cNvSpPr>
            <a:spLocks noChangeArrowheads="1"/>
          </p:cNvSpPr>
          <p:nvPr/>
        </p:nvSpPr>
        <p:spPr bwMode="auto">
          <a:xfrm>
            <a:off x="1311275" y="1589250"/>
            <a:ext cx="605155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hu-HU" altLang="en-US" sz="2800" dirty="0" err="1" smtClean="0">
                <a:solidFill>
                  <a:schemeClr val="bg1"/>
                </a:solidFill>
                <a:latin typeface="Calibri"/>
                <a:cs typeface="Calibri"/>
              </a:rPr>
              <a:t>Functional</a:t>
            </a:r>
            <a:r>
              <a:rPr lang="hu-HU" altLang="en-US" sz="2800" dirty="0" smtClean="0">
                <a:solidFill>
                  <a:schemeClr val="bg1"/>
                </a:solidFill>
                <a:latin typeface="Calibri"/>
                <a:cs typeface="Calibri"/>
              </a:rPr>
              <a:t> RG </a:t>
            </a:r>
            <a:r>
              <a:rPr lang="hu-HU" altLang="en-US" sz="2800" dirty="0" err="1" smtClean="0">
                <a:solidFill>
                  <a:schemeClr val="bg1"/>
                </a:solidFill>
                <a:latin typeface="Calibri"/>
                <a:cs typeface="Calibri"/>
              </a:rPr>
              <a:t>theory</a:t>
            </a:r>
            <a:endParaRPr lang="en-US" altLang="en-US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2983" y="3018716"/>
            <a:ext cx="4386411" cy="3280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Egyenes összekötő nyíllal 7"/>
          <p:cNvCxnSpPr>
            <a:cxnSpLocks noChangeShapeType="1"/>
          </p:cNvCxnSpPr>
          <p:nvPr/>
        </p:nvCxnSpPr>
        <p:spPr bwMode="auto">
          <a:xfrm flipH="1">
            <a:off x="4612459" y="3920036"/>
            <a:ext cx="105147" cy="482345"/>
          </a:xfrm>
          <a:prstGeom prst="straightConnector1">
            <a:avLst/>
          </a:prstGeom>
          <a:noFill/>
          <a:ln w="28575">
            <a:solidFill>
              <a:srgbClr val="FFFF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" name="Szövegdoboz 8"/>
          <p:cNvSpPr txBox="1">
            <a:spLocks noChangeArrowheads="1"/>
          </p:cNvSpPr>
          <p:nvPr/>
        </p:nvSpPr>
        <p:spPr bwMode="auto">
          <a:xfrm>
            <a:off x="4728761" y="3285016"/>
            <a:ext cx="1736294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800" dirty="0" smtClean="0">
                <a:latin typeface="Calibri" charset="0"/>
              </a:rPr>
              <a:t>C</a:t>
            </a:r>
            <a:r>
              <a:rPr lang="hu-HU" sz="1800" dirty="0" smtClean="0">
                <a:latin typeface="Calibri" charset="0"/>
              </a:rPr>
              <a:t>arbon naontube = </a:t>
            </a:r>
            <a:endParaRPr lang="hu-HU" sz="1800" dirty="0">
              <a:latin typeface="Calibri" charset="0"/>
            </a:endParaRPr>
          </a:p>
          <a:p>
            <a:pPr eaLnBrk="1" hangingPunct="1"/>
            <a:r>
              <a:rPr lang="en-US" sz="1800" dirty="0" smtClean="0">
                <a:latin typeface="Calibri" charset="0"/>
              </a:rPr>
              <a:t>Quantum dot</a:t>
            </a:r>
            <a:endParaRPr lang="en-US" sz="1800" dirty="0">
              <a:latin typeface="Calibri" charset="0"/>
            </a:endParaRPr>
          </a:p>
        </p:txBody>
      </p:sp>
      <p:sp>
        <p:nvSpPr>
          <p:cNvPr id="10" name="Jobbra nyíl 10"/>
          <p:cNvSpPr/>
          <p:nvPr/>
        </p:nvSpPr>
        <p:spPr bwMode="auto">
          <a:xfrm rot="14549480">
            <a:off x="4402994" y="4487666"/>
            <a:ext cx="177132" cy="45719"/>
          </a:xfrm>
          <a:prstGeom prst="rightArrow">
            <a:avLst/>
          </a:prstGeom>
          <a:solidFill>
            <a:schemeClr val="accent5">
              <a:lumMod val="40000"/>
              <a:lumOff val="60000"/>
            </a:schemeClr>
          </a:solidFill>
          <a:ln w="28575" cap="flat" cmpd="sng" algn="ctr">
            <a:solidFill>
              <a:schemeClr val="accent5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>
              <a:latin typeface="Times New Roman" pitchFamily="18" charset="0"/>
              <a:ea typeface="+mn-ea"/>
            </a:endParaRPr>
          </a:p>
        </p:txBody>
      </p:sp>
      <p:cxnSp>
        <p:nvCxnSpPr>
          <p:cNvPr id="11" name="Egyenes összekötő nyíllal 11"/>
          <p:cNvCxnSpPr>
            <a:cxnSpLocks noChangeShapeType="1"/>
          </p:cNvCxnSpPr>
          <p:nvPr/>
        </p:nvCxnSpPr>
        <p:spPr bwMode="auto">
          <a:xfrm>
            <a:off x="3118687" y="4251021"/>
            <a:ext cx="1046097" cy="237085"/>
          </a:xfrm>
          <a:prstGeom prst="straightConnector1">
            <a:avLst/>
          </a:prstGeom>
          <a:noFill/>
          <a:ln w="28575">
            <a:solidFill>
              <a:srgbClr val="FFFF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" name="Szövegdoboz 13"/>
          <p:cNvSpPr txBox="1">
            <a:spLocks noChangeArrowheads="1"/>
          </p:cNvSpPr>
          <p:nvPr/>
        </p:nvSpPr>
        <p:spPr bwMode="auto">
          <a:xfrm>
            <a:off x="1990512" y="3921313"/>
            <a:ext cx="122169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1800" dirty="0" smtClean="0">
                <a:latin typeface="Calibri" charset="0"/>
              </a:rPr>
              <a:t>E</a:t>
            </a:r>
            <a:r>
              <a:rPr lang="hu-HU" sz="1800" dirty="0" smtClean="0">
                <a:latin typeface="Calibri" charset="0"/>
              </a:rPr>
              <a:t>lectron spin</a:t>
            </a:r>
            <a:endParaRPr lang="en-US" sz="1800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54113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32188" y="2370138"/>
            <a:ext cx="5219700" cy="876300"/>
          </a:xfrm>
          <a:prstGeom prst="rect">
            <a:avLst/>
          </a:prstGeom>
          <a:noFill/>
          <a:ln w="28575" algn="ctr">
            <a:solidFill>
              <a:srgbClr val="CC66FF"/>
            </a:solidFill>
            <a:miter lim="800000"/>
            <a:headEnd/>
            <a:tailEnd/>
          </a:ln>
        </p:spPr>
      </p:pic>
      <p:pic>
        <p:nvPicPr>
          <p:cNvPr id="10250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4075" y="4845050"/>
            <a:ext cx="3295650" cy="41910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</p:pic>
      <p:pic>
        <p:nvPicPr>
          <p:cNvPr id="10251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11738" y="4846638"/>
            <a:ext cx="1876425" cy="40005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</p:pic>
      <p:sp>
        <p:nvSpPr>
          <p:cNvPr id="20" name="Rectangle 32"/>
          <p:cNvSpPr>
            <a:spLocks noChangeArrowheads="1"/>
          </p:cNvSpPr>
          <p:nvPr/>
        </p:nvSpPr>
        <p:spPr bwMode="auto">
          <a:xfrm>
            <a:off x="254000" y="1066800"/>
            <a:ext cx="5892800" cy="400110"/>
          </a:xfrm>
          <a:prstGeom prst="rect">
            <a:avLst/>
          </a:prstGeom>
          <a:noFill/>
          <a:ln w="25400" algn="ctr">
            <a:noFill/>
            <a:miter lim="800000"/>
            <a:headEnd/>
            <a:tailEnd type="none" w="lg" len="lg"/>
          </a:ln>
          <a:effectLst/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hu-HU" sz="2000" dirty="0" err="1">
                <a:solidFill>
                  <a:schemeClr val="accent6"/>
                </a:solidFill>
                <a:latin typeface="Calibri"/>
                <a:cs typeface="Calibri"/>
              </a:rPr>
              <a:t>Kondo</a:t>
            </a:r>
            <a:r>
              <a:rPr lang="hu-HU" sz="2000" dirty="0">
                <a:solidFill>
                  <a:schemeClr val="accent6"/>
                </a:solidFill>
                <a:latin typeface="Calibri"/>
                <a:cs typeface="Calibri"/>
              </a:rPr>
              <a:t> </a:t>
            </a:r>
            <a:r>
              <a:rPr lang="hu-HU" sz="2000" dirty="0" smtClean="0">
                <a:solidFill>
                  <a:schemeClr val="accent6"/>
                </a:solidFill>
                <a:latin typeface="Calibri"/>
                <a:cs typeface="Calibri"/>
              </a:rPr>
              <a:t>Hamiltonian :</a:t>
            </a:r>
          </a:p>
        </p:txBody>
      </p:sp>
      <p:sp>
        <p:nvSpPr>
          <p:cNvPr id="21" name="Rectangle 32"/>
          <p:cNvSpPr>
            <a:spLocks noChangeArrowheads="1"/>
          </p:cNvSpPr>
          <p:nvPr/>
        </p:nvSpPr>
        <p:spPr bwMode="auto">
          <a:xfrm>
            <a:off x="330200" y="4140200"/>
            <a:ext cx="4616450" cy="400110"/>
          </a:xfrm>
          <a:prstGeom prst="rect">
            <a:avLst/>
          </a:prstGeom>
          <a:noFill/>
          <a:ln w="25400" algn="ctr">
            <a:noFill/>
            <a:miter lim="800000"/>
            <a:headEnd/>
            <a:tailEnd type="none" w="lg" len="lg"/>
          </a:ln>
          <a:effectLst/>
        </p:spPr>
        <p:txBody>
          <a:bodyPr wrap="square">
            <a:spAutoFit/>
          </a:bodyPr>
          <a:lstStyle/>
          <a:p>
            <a:pPr algn="l"/>
            <a:r>
              <a:rPr lang="hu-HU" sz="2000" dirty="0" err="1">
                <a:solidFill>
                  <a:schemeClr val="accent6"/>
                </a:solidFill>
                <a:latin typeface="Calibri"/>
                <a:cs typeface="Calibri"/>
              </a:rPr>
              <a:t>Use</a:t>
            </a:r>
            <a:r>
              <a:rPr lang="hu-HU" sz="2000" dirty="0">
                <a:solidFill>
                  <a:schemeClr val="accent6"/>
                </a:solidFill>
                <a:latin typeface="Calibri"/>
                <a:cs typeface="Calibri"/>
              </a:rPr>
              <a:t> </a:t>
            </a:r>
            <a:r>
              <a:rPr lang="hu-HU" sz="2000" dirty="0" err="1">
                <a:solidFill>
                  <a:schemeClr val="accent6"/>
                </a:solidFill>
                <a:latin typeface="Calibri"/>
                <a:cs typeface="Calibri"/>
              </a:rPr>
              <a:t>pseudofermions</a:t>
            </a:r>
            <a:r>
              <a:rPr lang="hu-HU" sz="2000" dirty="0">
                <a:solidFill>
                  <a:schemeClr val="accent6"/>
                </a:solidFill>
                <a:latin typeface="Calibri"/>
                <a:cs typeface="Calibri"/>
              </a:rPr>
              <a:t> (</a:t>
            </a:r>
            <a:r>
              <a:rPr lang="hu-HU" sz="2000" dirty="0" err="1">
                <a:solidFill>
                  <a:schemeClr val="accent6"/>
                </a:solidFill>
                <a:latin typeface="Calibri"/>
                <a:cs typeface="Calibri"/>
              </a:rPr>
              <a:t>Abrikosov</a:t>
            </a:r>
            <a:r>
              <a:rPr lang="hu-HU" sz="2000" dirty="0">
                <a:solidFill>
                  <a:schemeClr val="accent6"/>
                </a:solidFill>
                <a:latin typeface="Calibri"/>
                <a:cs typeface="Calibri"/>
              </a:rPr>
              <a:t>)</a:t>
            </a:r>
            <a:endParaRPr lang="en-US" sz="2000" dirty="0">
              <a:solidFill>
                <a:schemeClr val="accent6"/>
              </a:solidFill>
              <a:latin typeface="Calibri"/>
              <a:cs typeface="Calibri"/>
            </a:endParaRPr>
          </a:p>
        </p:txBody>
      </p:sp>
      <p:pic>
        <p:nvPicPr>
          <p:cNvPr id="10256" name="Picture 1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500563" y="3455988"/>
            <a:ext cx="1544637" cy="365125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</p:pic>
      <p:grpSp>
        <p:nvGrpSpPr>
          <p:cNvPr id="31" name="Csoportba foglalás 30"/>
          <p:cNvGrpSpPr/>
          <p:nvPr/>
        </p:nvGrpSpPr>
        <p:grpSpPr>
          <a:xfrm>
            <a:off x="242888" y="1985962"/>
            <a:ext cx="2386012" cy="1785937"/>
            <a:chOff x="242888" y="1985963"/>
            <a:chExt cx="1858962" cy="1428750"/>
          </a:xfrm>
        </p:grpSpPr>
        <p:grpSp>
          <p:nvGrpSpPr>
            <p:cNvPr id="3" name="Csoportba foglalás 29"/>
            <p:cNvGrpSpPr>
              <a:grpSpLocks/>
            </p:cNvGrpSpPr>
            <p:nvPr/>
          </p:nvGrpSpPr>
          <p:grpSpPr bwMode="auto">
            <a:xfrm>
              <a:off x="365125" y="2351088"/>
              <a:ext cx="1608138" cy="1063625"/>
              <a:chOff x="2260600" y="1905000"/>
              <a:chExt cx="3975100" cy="2476500"/>
            </a:xfrm>
          </p:grpSpPr>
          <p:sp>
            <p:nvSpPr>
              <p:cNvPr id="10258" name="Téglalap 32"/>
              <p:cNvSpPr>
                <a:spLocks noChangeArrowheads="1"/>
              </p:cNvSpPr>
              <p:nvPr/>
            </p:nvSpPr>
            <p:spPr bwMode="auto">
              <a:xfrm>
                <a:off x="4991100" y="3187700"/>
                <a:ext cx="1244600" cy="1181100"/>
              </a:xfrm>
              <a:prstGeom prst="rect">
                <a:avLst/>
              </a:prstGeom>
              <a:solidFill>
                <a:srgbClr val="CCCCFF"/>
              </a:solidFill>
              <a:ln w="28575" algn="ctr">
                <a:noFill/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endParaRPr lang="hu-HU"/>
              </a:p>
            </p:txBody>
          </p:sp>
          <p:sp>
            <p:nvSpPr>
              <p:cNvPr id="34" name="Téglalap 33"/>
              <p:cNvSpPr/>
              <p:nvPr/>
            </p:nvSpPr>
            <p:spPr bwMode="auto">
              <a:xfrm>
                <a:off x="2260600" y="2514883"/>
                <a:ext cx="1220392" cy="1829654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>
                <a:spAutoFit/>
              </a:bodyPr>
              <a:lstStyle/>
              <a:p>
                <a:pPr>
                  <a:defRPr/>
                </a:pPr>
                <a:endParaRPr lang="hu-HU"/>
              </a:p>
            </p:txBody>
          </p:sp>
          <p:cxnSp>
            <p:nvCxnSpPr>
              <p:cNvPr id="10260" name="Egyenes összekötő 37"/>
              <p:cNvCxnSpPr>
                <a:cxnSpLocks noChangeShapeType="1"/>
              </p:cNvCxnSpPr>
              <p:nvPr/>
            </p:nvCxnSpPr>
            <p:spPr bwMode="auto">
              <a:xfrm rot="5400000">
                <a:off x="2260600" y="3124200"/>
                <a:ext cx="2438400" cy="0"/>
              </a:xfrm>
              <a:prstGeom prst="line">
                <a:avLst/>
              </a:prstGeom>
              <a:noFill/>
              <a:ln w="28575" algn="ctr">
                <a:solidFill>
                  <a:schemeClr val="tx2"/>
                </a:solidFill>
                <a:round/>
                <a:headEnd/>
                <a:tailEnd/>
              </a:ln>
            </p:spPr>
          </p:cxnSp>
          <p:cxnSp>
            <p:nvCxnSpPr>
              <p:cNvPr id="10261" name="Egyenes összekötő 38"/>
              <p:cNvCxnSpPr>
                <a:cxnSpLocks noChangeShapeType="1"/>
              </p:cNvCxnSpPr>
              <p:nvPr/>
            </p:nvCxnSpPr>
            <p:spPr bwMode="auto">
              <a:xfrm rot="5400000">
                <a:off x="3797300" y="3175000"/>
                <a:ext cx="2400300" cy="12700"/>
              </a:xfrm>
              <a:prstGeom prst="line">
                <a:avLst/>
              </a:prstGeom>
              <a:noFill/>
              <a:ln w="28575" algn="ctr">
                <a:solidFill>
                  <a:schemeClr val="tx2"/>
                </a:solidFill>
                <a:round/>
                <a:headEnd/>
                <a:tailEnd/>
              </a:ln>
            </p:spPr>
          </p:cxnSp>
          <p:cxnSp>
            <p:nvCxnSpPr>
              <p:cNvPr id="40" name="Egyenes összekötő 39"/>
              <p:cNvCxnSpPr/>
              <p:nvPr/>
            </p:nvCxnSpPr>
            <p:spPr bwMode="auto">
              <a:xfrm>
                <a:off x="5003537" y="3176516"/>
                <a:ext cx="1220389" cy="0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1" name="Egyenes összekötő 40"/>
              <p:cNvCxnSpPr/>
              <p:nvPr/>
            </p:nvCxnSpPr>
            <p:spPr bwMode="auto">
              <a:xfrm>
                <a:off x="2260600" y="2514883"/>
                <a:ext cx="1220392" cy="0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42" name="Ellipszis 41"/>
              <p:cNvSpPr/>
              <p:nvPr/>
            </p:nvSpPr>
            <p:spPr bwMode="auto">
              <a:xfrm>
                <a:off x="3708589" y="2592506"/>
                <a:ext cx="1067351" cy="990600"/>
              </a:xfrm>
              <a:prstGeom prst="ellipse">
                <a:avLst/>
              </a:prstGeom>
              <a:solidFill>
                <a:srgbClr val="CCFF99"/>
              </a:solidFill>
              <a:ln w="28575" cap="flat" cmpd="sng" algn="ctr">
                <a:solidFill>
                  <a:schemeClr val="accent5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>
                <a:spAutoFit/>
              </a:bodyPr>
              <a:lstStyle/>
              <a:p>
                <a:pPr>
                  <a:defRPr/>
                </a:pPr>
                <a:endParaRPr lang="hu-HU"/>
              </a:p>
            </p:txBody>
          </p:sp>
          <p:cxnSp>
            <p:nvCxnSpPr>
              <p:cNvPr id="10265" name="Egyenes összekötő 42"/>
              <p:cNvCxnSpPr>
                <a:cxnSpLocks noChangeShapeType="1"/>
              </p:cNvCxnSpPr>
              <p:nvPr/>
            </p:nvCxnSpPr>
            <p:spPr bwMode="auto">
              <a:xfrm>
                <a:off x="3949700" y="3098800"/>
                <a:ext cx="609600" cy="0"/>
              </a:xfrm>
              <a:prstGeom prst="line">
                <a:avLst/>
              </a:prstGeom>
              <a:noFill/>
              <a:ln w="28575" algn="ctr">
                <a:solidFill>
                  <a:schemeClr val="tx1"/>
                </a:solidFill>
                <a:round/>
                <a:headEnd/>
                <a:tailEnd/>
              </a:ln>
            </p:spPr>
          </p:cxnSp>
          <p:sp>
            <p:nvSpPr>
              <p:cNvPr id="44" name="Lefelé nyíl 43"/>
              <p:cNvSpPr/>
              <p:nvPr/>
            </p:nvSpPr>
            <p:spPr bwMode="auto">
              <a:xfrm flipH="1" flipV="1">
                <a:off x="4100997" y="2858637"/>
                <a:ext cx="231520" cy="495300"/>
              </a:xfrm>
              <a:prstGeom prst="downArrow">
                <a:avLst>
                  <a:gd name="adj1" fmla="val 27778"/>
                  <a:gd name="adj2" fmla="val 58333"/>
                </a:avLst>
              </a:prstGeom>
              <a:solidFill>
                <a:schemeClr val="accent1">
                  <a:lumMod val="50000"/>
                </a:schemeClr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>
                <a:spAutoFit/>
              </a:bodyPr>
              <a:lstStyle/>
              <a:p>
                <a:pPr>
                  <a:defRPr/>
                </a:pPr>
                <a:endParaRPr lang="hu-HU"/>
              </a:p>
            </p:txBody>
          </p:sp>
          <p:cxnSp>
            <p:nvCxnSpPr>
              <p:cNvPr id="10267" name="Egyenes összekötő nyíllal 45"/>
              <p:cNvCxnSpPr>
                <a:cxnSpLocks noChangeShapeType="1"/>
              </p:cNvCxnSpPr>
              <p:nvPr/>
            </p:nvCxnSpPr>
            <p:spPr bwMode="auto">
              <a:xfrm rot="5400000" flipH="1" flipV="1">
                <a:off x="4833144" y="2838450"/>
                <a:ext cx="646906" cy="794"/>
              </a:xfrm>
              <a:prstGeom prst="straightConnector1">
                <a:avLst/>
              </a:prstGeom>
              <a:noFill/>
              <a:ln w="28575" algn="ctr">
                <a:solidFill>
                  <a:schemeClr val="tx2"/>
                </a:solidFill>
                <a:round/>
                <a:headEnd type="arrow" w="med" len="med"/>
                <a:tailEnd type="arrow" w="med" len="med"/>
              </a:ln>
            </p:spPr>
          </p:cxnSp>
          <p:cxnSp>
            <p:nvCxnSpPr>
              <p:cNvPr id="47" name="Egyenes összekötő 46"/>
              <p:cNvCxnSpPr/>
              <p:nvPr/>
            </p:nvCxnSpPr>
            <p:spPr bwMode="auto">
              <a:xfrm>
                <a:off x="3480992" y="2514883"/>
                <a:ext cx="1903180" cy="0"/>
              </a:xfrm>
              <a:prstGeom prst="line">
                <a:avLst/>
              </a:prstGeom>
              <a:ln>
                <a:prstDash val="dash"/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graphicFrame>
            <p:nvGraphicFramePr>
              <p:cNvPr id="10245" name="Object 14"/>
              <p:cNvGraphicFramePr>
                <a:graphicFrameLocks noChangeAspect="1"/>
              </p:cNvGraphicFramePr>
              <p:nvPr/>
            </p:nvGraphicFramePr>
            <p:xfrm>
              <a:off x="5384800" y="2654300"/>
              <a:ext cx="505814" cy="3937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60803" name="Equation" r:id="rId8" imgW="228600" imgH="177480" progId="Equation.3">
                      <p:embed/>
                    </p:oleObj>
                  </mc:Choice>
                  <mc:Fallback>
                    <p:oleObj name="Equation" r:id="rId8" imgW="228600" imgH="17748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384800" y="2654300"/>
                            <a:ext cx="505814" cy="39370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38100">
                                <a:solidFill>
                                  <a:schemeClr val="hlink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10243" name="Object 16"/>
            <p:cNvGraphicFramePr>
              <a:graphicFrameLocks noChangeAspect="1"/>
            </p:cNvGraphicFramePr>
            <p:nvPr/>
          </p:nvGraphicFramePr>
          <p:xfrm>
            <a:off x="242888" y="1997075"/>
            <a:ext cx="512762" cy="4206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0804" name="Equation" r:id="rId10" imgW="279360" imgH="228600" progId="Equation.3">
                    <p:embed/>
                  </p:oleObj>
                </mc:Choice>
                <mc:Fallback>
                  <p:oleObj name="Equation" r:id="rId10" imgW="279360" imgH="2286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2888" y="1997075"/>
                          <a:ext cx="512762" cy="420688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chemeClr val="hlink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244" name="Object 17"/>
            <p:cNvGraphicFramePr>
              <a:graphicFrameLocks noChangeAspect="1"/>
            </p:cNvGraphicFramePr>
            <p:nvPr/>
          </p:nvGraphicFramePr>
          <p:xfrm>
            <a:off x="1562100" y="1985963"/>
            <a:ext cx="539750" cy="4429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0805" name="Equation" r:id="rId12" imgW="279360" imgH="228600" progId="Equation.3">
                    <p:embed/>
                  </p:oleObj>
                </mc:Choice>
                <mc:Fallback>
                  <p:oleObj name="Equation" r:id="rId12" imgW="279360" imgH="2286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62100" y="1985963"/>
                          <a:ext cx="539750" cy="442912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chemeClr val="hlink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cxnSp>
        <p:nvCxnSpPr>
          <p:cNvPr id="33" name="Egyenes összekötő nyíllal 32"/>
          <p:cNvCxnSpPr/>
          <p:nvPr/>
        </p:nvCxnSpPr>
        <p:spPr bwMode="auto">
          <a:xfrm>
            <a:off x="6286500" y="2032000"/>
            <a:ext cx="457200" cy="495300"/>
          </a:xfrm>
          <a:prstGeom prst="straightConnector1">
            <a:avLst/>
          </a:prstGeom>
          <a:noFill/>
          <a:ln w="47625" cap="flat" cmpd="sng" algn="ctr">
            <a:solidFill>
              <a:schemeClr val="accent6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5" name="Téglalap 34"/>
          <p:cNvSpPr/>
          <p:nvPr/>
        </p:nvSpPr>
        <p:spPr>
          <a:xfrm>
            <a:off x="5405756" y="1509068"/>
            <a:ext cx="10502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2000" dirty="0" err="1" smtClean="0">
                <a:solidFill>
                  <a:schemeClr val="accent6">
                    <a:lumMod val="75000"/>
                  </a:schemeClr>
                </a:solidFill>
                <a:latin typeface="Calibri"/>
                <a:cs typeface="Calibri"/>
              </a:rPr>
              <a:t>Dot</a:t>
            </a:r>
            <a:r>
              <a:rPr lang="hu-HU" sz="2000" dirty="0" smtClean="0">
                <a:solidFill>
                  <a:schemeClr val="accent6">
                    <a:lumMod val="75000"/>
                  </a:schemeClr>
                </a:solidFill>
                <a:latin typeface="Calibri"/>
                <a:cs typeface="Calibri"/>
              </a:rPr>
              <a:t> spin</a:t>
            </a:r>
            <a:endParaRPr lang="en-US" sz="2000" dirty="0">
              <a:solidFill>
                <a:schemeClr val="accent6">
                  <a:lumMod val="75000"/>
                </a:schemeClr>
              </a:solidFill>
              <a:latin typeface="Calibri"/>
              <a:cs typeface="Calibri"/>
            </a:endParaRPr>
          </a:p>
        </p:txBody>
      </p:sp>
      <p:grpSp>
        <p:nvGrpSpPr>
          <p:cNvPr id="38" name="Csoportba foglalás 37"/>
          <p:cNvGrpSpPr/>
          <p:nvPr/>
        </p:nvGrpSpPr>
        <p:grpSpPr>
          <a:xfrm>
            <a:off x="2673557" y="5702752"/>
            <a:ext cx="4240665" cy="598681"/>
            <a:chOff x="3269817" y="5839768"/>
            <a:chExt cx="3810840" cy="461665"/>
          </a:xfrm>
        </p:grpSpPr>
        <p:sp>
          <p:nvSpPr>
            <p:cNvPr id="36" name="Téglalap 35"/>
            <p:cNvSpPr/>
            <p:nvPr/>
          </p:nvSpPr>
          <p:spPr>
            <a:xfrm>
              <a:off x="3269817" y="5839768"/>
              <a:ext cx="3810840" cy="46166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5400">
              <a:solidFill>
                <a:schemeClr val="accent6">
                  <a:lumMod val="75000"/>
                </a:schemeClr>
              </a:solidFill>
            </a:ln>
          </p:spPr>
          <p:txBody>
            <a:bodyPr wrap="square">
              <a:spAutoFit/>
            </a:bodyPr>
            <a:lstStyle/>
            <a:p>
              <a:r>
                <a:rPr lang="hu-HU" sz="2000" dirty="0" smtClean="0">
                  <a:solidFill>
                    <a:schemeClr val="accent6">
                      <a:lumMod val="75000"/>
                    </a:schemeClr>
                  </a:solidFill>
                  <a:latin typeface="Calibri"/>
                  <a:cs typeface="Calibri"/>
                </a:rPr>
                <a:t>Do perturbative RG for   	  </a:t>
              </a:r>
              <a:r>
                <a:rPr lang="hu-HU" dirty="0" smtClean="0">
                  <a:solidFill>
                    <a:schemeClr val="accent6">
                      <a:lumMod val="75000"/>
                    </a:schemeClr>
                  </a:solidFill>
                </a:rPr>
                <a:t>      !?</a:t>
              </a:r>
              <a:endParaRPr lang="en-US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graphicFrame>
          <p:nvGraphicFramePr>
            <p:cNvPr id="37" name="Objektum 3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137912583"/>
                </p:ext>
              </p:extLst>
            </p:nvPr>
          </p:nvGraphicFramePr>
          <p:xfrm>
            <a:off x="5770346" y="5889904"/>
            <a:ext cx="773890" cy="30955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0806" name="Equation" r:id="rId14" imgW="507960" imgH="203040" progId="Equation.3">
                    <p:embed/>
                  </p:oleObj>
                </mc:Choice>
                <mc:Fallback>
                  <p:oleObj name="Equation" r:id="rId14" imgW="507960" imgH="2030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770346" y="5889904"/>
                          <a:ext cx="773890" cy="309555"/>
                        </a:xfrm>
                        <a:prstGeom prst="rect">
                          <a:avLst/>
                        </a:prstGeom>
                        <a:noFill/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9" name="Rectangle 2"/>
          <p:cNvSpPr>
            <a:spLocks noChangeArrowheads="1"/>
          </p:cNvSpPr>
          <p:nvPr/>
        </p:nvSpPr>
        <p:spPr bwMode="auto">
          <a:xfrm>
            <a:off x="0" y="176213"/>
            <a:ext cx="9144000" cy="600075"/>
          </a:xfrm>
          <a:prstGeom prst="rect">
            <a:avLst/>
          </a:prstGeom>
          <a:solidFill>
            <a:schemeClr val="accent6">
              <a:lumMod val="50000"/>
            </a:schemeClr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altLang="en-US" sz="2800" b="1" dirty="0" err="1">
              <a:solidFill>
                <a:schemeClr val="accent3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3" name="Téglalap 2"/>
          <p:cNvSpPr>
            <a:spLocks noChangeArrowheads="1"/>
          </p:cNvSpPr>
          <p:nvPr/>
        </p:nvSpPr>
        <p:spPr bwMode="auto">
          <a:xfrm>
            <a:off x="1311275" y="209550"/>
            <a:ext cx="60515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hu-HU" altLang="en-US" dirty="0" smtClean="0">
                <a:solidFill>
                  <a:schemeClr val="bg1"/>
                </a:solidFill>
                <a:latin typeface="Calibri"/>
                <a:cs typeface="Calibri"/>
              </a:rPr>
              <a:t>Nanotube with single electron</a:t>
            </a:r>
            <a:endParaRPr lang="hu-HU" altLang="en-US" dirty="0" smtClean="0">
              <a:solidFill>
                <a:schemeClr val="bg1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386354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32"/>
          <p:cNvSpPr>
            <a:spLocks noChangeArrowheads="1"/>
          </p:cNvSpPr>
          <p:nvPr/>
        </p:nvSpPr>
        <p:spPr bwMode="auto">
          <a:xfrm>
            <a:off x="254000" y="1346200"/>
            <a:ext cx="2006600" cy="461665"/>
          </a:xfrm>
          <a:prstGeom prst="rect">
            <a:avLst/>
          </a:prstGeom>
          <a:noFill/>
          <a:ln w="25400" algn="ctr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l">
              <a:defRPr/>
            </a:pPr>
            <a:r>
              <a:rPr lang="hu-HU" dirty="0" err="1">
                <a:solidFill>
                  <a:schemeClr val="accent6"/>
                </a:solidFill>
                <a:latin typeface="Calibri"/>
                <a:cs typeface="Calibri"/>
              </a:rPr>
              <a:t>Kondo</a:t>
            </a:r>
            <a:r>
              <a:rPr lang="hu-HU" dirty="0">
                <a:solidFill>
                  <a:schemeClr val="accent6"/>
                </a:solidFill>
                <a:latin typeface="Calibri"/>
                <a:cs typeface="Calibri"/>
              </a:rPr>
              <a:t> </a:t>
            </a:r>
            <a:r>
              <a:rPr lang="hu-HU" dirty="0" err="1">
                <a:solidFill>
                  <a:schemeClr val="accent6"/>
                </a:solidFill>
                <a:latin typeface="Calibri"/>
                <a:cs typeface="Calibri"/>
              </a:rPr>
              <a:t>effect</a:t>
            </a:r>
            <a:endParaRPr lang="en-US" dirty="0">
              <a:solidFill>
                <a:schemeClr val="accent6"/>
              </a:solidFill>
              <a:latin typeface="Calibri"/>
              <a:cs typeface="Calibri"/>
            </a:endParaRPr>
          </a:p>
        </p:txBody>
      </p:sp>
      <p:sp>
        <p:nvSpPr>
          <p:cNvPr id="9223" name="Jobbra nyíl 21"/>
          <p:cNvSpPr>
            <a:spLocks noChangeArrowheads="1"/>
          </p:cNvSpPr>
          <p:nvPr/>
        </p:nvSpPr>
        <p:spPr bwMode="auto">
          <a:xfrm>
            <a:off x="1658002" y="2375167"/>
            <a:ext cx="280316" cy="535899"/>
          </a:xfrm>
          <a:prstGeom prst="rightArrow">
            <a:avLst>
              <a:gd name="adj1" fmla="val 50000"/>
              <a:gd name="adj2" fmla="val 49998"/>
            </a:avLst>
          </a:prstGeom>
          <a:solidFill>
            <a:srgbClr val="FFCCCC"/>
          </a:solidFill>
          <a:ln w="28575" algn="ctr">
            <a:solidFill>
              <a:srgbClr val="CC66FF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endParaRPr lang="hu-HU">
              <a:latin typeface="Calibri"/>
              <a:cs typeface="Calibri"/>
            </a:endParaRPr>
          </a:p>
        </p:txBody>
      </p:sp>
      <p:sp>
        <p:nvSpPr>
          <p:cNvPr id="9224" name="Téglalap 23"/>
          <p:cNvSpPr>
            <a:spLocks noChangeArrowheads="1"/>
          </p:cNvSpPr>
          <p:nvPr/>
        </p:nvSpPr>
        <p:spPr bwMode="auto">
          <a:xfrm>
            <a:off x="2501900" y="2411413"/>
            <a:ext cx="5576451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hu-HU" sz="2000" dirty="0">
                <a:latin typeface="Calibri"/>
                <a:cs typeface="Calibri"/>
              </a:rPr>
              <a:t>Logarithmic singularities with „fine structure”</a:t>
            </a:r>
          </a:p>
        </p:txBody>
      </p:sp>
      <p:sp>
        <p:nvSpPr>
          <p:cNvPr id="9225" name="Jobbra nyíl 25"/>
          <p:cNvSpPr>
            <a:spLocks noChangeArrowheads="1"/>
          </p:cNvSpPr>
          <p:nvPr/>
        </p:nvSpPr>
        <p:spPr bwMode="auto">
          <a:xfrm>
            <a:off x="1716796" y="3586267"/>
            <a:ext cx="197063" cy="656873"/>
          </a:xfrm>
          <a:prstGeom prst="rightArrow">
            <a:avLst>
              <a:gd name="adj1" fmla="val 50000"/>
              <a:gd name="adj2" fmla="val 49998"/>
            </a:avLst>
          </a:prstGeom>
          <a:solidFill>
            <a:srgbClr val="FFCCCC"/>
          </a:solidFill>
          <a:ln w="28575" algn="ctr">
            <a:solidFill>
              <a:srgbClr val="CC66FF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endParaRPr lang="hu-HU">
              <a:latin typeface="Calibri"/>
              <a:cs typeface="Calibri"/>
            </a:endParaRPr>
          </a:p>
        </p:txBody>
      </p:sp>
      <p:graphicFrame>
        <p:nvGraphicFramePr>
          <p:cNvPr id="921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3083079"/>
              </p:ext>
            </p:extLst>
          </p:nvPr>
        </p:nvGraphicFramePr>
        <p:xfrm>
          <a:off x="3280727" y="2866594"/>
          <a:ext cx="1000113" cy="3267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1816" name="Equation" r:id="rId4" imgW="622080" imgH="203040" progId="Equation.3">
                  <p:embed/>
                </p:oleObj>
              </mc:Choice>
              <mc:Fallback>
                <p:oleObj name="Equation" r:id="rId4" imgW="6220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80727" y="2866594"/>
                        <a:ext cx="1000113" cy="32678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1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31276891"/>
              </p:ext>
            </p:extLst>
          </p:nvPr>
        </p:nvGraphicFramePr>
        <p:xfrm>
          <a:off x="4386063" y="2845252"/>
          <a:ext cx="1711363" cy="343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1817" name="Equation" r:id="rId6" imgW="1015920" imgH="203040" progId="Equation.3">
                  <p:embed/>
                </p:oleObj>
              </mc:Choice>
              <mc:Fallback>
                <p:oleObj name="Equation" r:id="rId6" imgW="101592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86063" y="2845252"/>
                        <a:ext cx="1711363" cy="343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6" name="Téglalap 27"/>
          <p:cNvSpPr>
            <a:spLocks noChangeArrowheads="1"/>
          </p:cNvSpPr>
          <p:nvPr/>
        </p:nvSpPr>
        <p:spPr bwMode="auto">
          <a:xfrm>
            <a:off x="2247900" y="3694113"/>
            <a:ext cx="50673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hu-HU" sz="2000" dirty="0">
                <a:latin typeface="Calibri"/>
                <a:cs typeface="Calibri"/>
              </a:rPr>
              <a:t>Standard RG is not accurate enough</a:t>
            </a:r>
          </a:p>
        </p:txBody>
      </p:sp>
      <p:sp>
        <p:nvSpPr>
          <p:cNvPr id="9227" name="Rectangle 32"/>
          <p:cNvSpPr>
            <a:spLocks noChangeArrowheads="1"/>
          </p:cNvSpPr>
          <p:nvPr/>
        </p:nvSpPr>
        <p:spPr bwMode="auto">
          <a:xfrm>
            <a:off x="279400" y="4381500"/>
            <a:ext cx="4343400" cy="430213"/>
          </a:xfrm>
          <a:prstGeom prst="rect">
            <a:avLst/>
          </a:prstGeom>
          <a:noFill/>
          <a:ln w="25400" algn="ctr">
            <a:noFill/>
            <a:miter lim="800000"/>
            <a:headEnd/>
            <a:tailEnd type="none" w="lg" len="lg"/>
          </a:ln>
        </p:spPr>
        <p:txBody>
          <a:bodyPr>
            <a:spAutoFit/>
          </a:bodyPr>
          <a:lstStyle/>
          <a:p>
            <a:pPr algn="l"/>
            <a:r>
              <a:rPr lang="hu-HU" sz="2200" dirty="0">
                <a:solidFill>
                  <a:schemeClr val="accent2"/>
                </a:solidFill>
                <a:latin typeface="Calibri"/>
                <a:cs typeface="Calibri"/>
              </a:rPr>
              <a:t>Paaske, Rosch, Kroha, Wölfle: </a:t>
            </a:r>
          </a:p>
        </p:txBody>
      </p:sp>
      <p:sp>
        <p:nvSpPr>
          <p:cNvPr id="9228" name="Téglalap 31"/>
          <p:cNvSpPr>
            <a:spLocks noChangeArrowheads="1"/>
          </p:cNvSpPr>
          <p:nvPr/>
        </p:nvSpPr>
        <p:spPr bwMode="auto">
          <a:xfrm>
            <a:off x="787400" y="5002213"/>
            <a:ext cx="59309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hu-HU" sz="2000" dirty="0">
                <a:latin typeface="Calibri"/>
                <a:cs typeface="Calibri"/>
              </a:rPr>
              <a:t>Scaling equations (heuristic) for the vertex function:</a:t>
            </a:r>
          </a:p>
        </p:txBody>
      </p:sp>
      <p:sp>
        <p:nvSpPr>
          <p:cNvPr id="9229" name="Jobbra nyíl 34"/>
          <p:cNvSpPr>
            <a:spLocks noChangeArrowheads="1"/>
          </p:cNvSpPr>
          <p:nvPr/>
        </p:nvSpPr>
        <p:spPr bwMode="auto">
          <a:xfrm>
            <a:off x="1574800" y="5562600"/>
            <a:ext cx="482600" cy="254000"/>
          </a:xfrm>
          <a:prstGeom prst="rightArrow">
            <a:avLst>
              <a:gd name="adj1" fmla="val 50000"/>
              <a:gd name="adj2" fmla="val 49998"/>
            </a:avLst>
          </a:prstGeom>
          <a:solidFill>
            <a:srgbClr val="FFCCCC"/>
          </a:solidFill>
          <a:ln w="28575" algn="ctr">
            <a:solidFill>
              <a:srgbClr val="CC66FF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endParaRPr lang="hu-HU"/>
          </a:p>
        </p:txBody>
      </p:sp>
      <p:sp>
        <p:nvSpPr>
          <p:cNvPr id="2" name="Téglalap 35"/>
          <p:cNvSpPr>
            <a:spLocks noChangeArrowheads="1"/>
          </p:cNvSpPr>
          <p:nvPr/>
        </p:nvSpPr>
        <p:spPr bwMode="auto">
          <a:xfrm>
            <a:off x="2374900" y="5522913"/>
            <a:ext cx="2768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defRPr/>
            </a:pPr>
            <a:r>
              <a:rPr lang="hu-HU" sz="2000" dirty="0" err="1">
                <a:solidFill>
                  <a:schemeClr val="accent6">
                    <a:lumMod val="50000"/>
                  </a:schemeClr>
                </a:solidFill>
                <a:latin typeface="Calibri"/>
                <a:cs typeface="Calibri"/>
              </a:rPr>
              <a:t>Retarded</a:t>
            </a:r>
            <a:r>
              <a:rPr lang="hu-HU" sz="2000" dirty="0">
                <a:solidFill>
                  <a:schemeClr val="accent6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lang="hu-HU" sz="2000" dirty="0" err="1">
                <a:solidFill>
                  <a:schemeClr val="accent6">
                    <a:lumMod val="50000"/>
                  </a:schemeClr>
                </a:solidFill>
                <a:latin typeface="Calibri"/>
                <a:cs typeface="Calibri"/>
              </a:rPr>
              <a:t>interactions</a:t>
            </a:r>
            <a:r>
              <a:rPr lang="hu-HU" sz="2000" dirty="0">
                <a:solidFill>
                  <a:schemeClr val="accent6">
                    <a:lumMod val="50000"/>
                  </a:schemeClr>
                </a:solidFill>
                <a:latin typeface="Calibri"/>
                <a:cs typeface="Calibri"/>
              </a:rPr>
              <a:t> !</a:t>
            </a:r>
          </a:p>
        </p:txBody>
      </p:sp>
      <p:grpSp>
        <p:nvGrpSpPr>
          <p:cNvPr id="3" name="Csoportba foglalás 49"/>
          <p:cNvGrpSpPr>
            <a:grpSpLocks/>
          </p:cNvGrpSpPr>
          <p:nvPr/>
        </p:nvGrpSpPr>
        <p:grpSpPr bwMode="auto">
          <a:xfrm>
            <a:off x="2857500" y="1230313"/>
            <a:ext cx="1968500" cy="927100"/>
            <a:chOff x="3251200" y="1458384"/>
            <a:chExt cx="1968500" cy="927100"/>
          </a:xfrm>
        </p:grpSpPr>
        <p:sp>
          <p:nvSpPr>
            <p:cNvPr id="38" name="Szabadkézi sokszög 37"/>
            <p:cNvSpPr/>
            <p:nvPr/>
          </p:nvSpPr>
          <p:spPr bwMode="auto">
            <a:xfrm>
              <a:off x="3251200" y="1458384"/>
              <a:ext cx="1968500" cy="927100"/>
            </a:xfrm>
            <a:custGeom>
              <a:avLst/>
              <a:gdLst>
                <a:gd name="connsiteX0" fmla="*/ 0 w 1968500"/>
                <a:gd name="connsiteY0" fmla="*/ 571500 h 819150"/>
                <a:gd name="connsiteX1" fmla="*/ 88900 w 1968500"/>
                <a:gd name="connsiteY1" fmla="*/ 482600 h 819150"/>
                <a:gd name="connsiteX2" fmla="*/ 266700 w 1968500"/>
                <a:gd name="connsiteY2" fmla="*/ 342900 h 819150"/>
                <a:gd name="connsiteX3" fmla="*/ 647700 w 1968500"/>
                <a:gd name="connsiteY3" fmla="*/ 762000 h 819150"/>
                <a:gd name="connsiteX4" fmla="*/ 1041400 w 1968500"/>
                <a:gd name="connsiteY4" fmla="*/ 0 h 819150"/>
                <a:gd name="connsiteX5" fmla="*/ 1397000 w 1968500"/>
                <a:gd name="connsiteY5" fmla="*/ 762000 h 819150"/>
                <a:gd name="connsiteX6" fmla="*/ 1714500 w 1968500"/>
                <a:gd name="connsiteY6" fmla="*/ 330200 h 819150"/>
                <a:gd name="connsiteX7" fmla="*/ 1968500 w 1968500"/>
                <a:gd name="connsiteY7" fmla="*/ 584200 h 819150"/>
                <a:gd name="connsiteX8" fmla="*/ 1968500 w 1968500"/>
                <a:gd name="connsiteY8" fmla="*/ 584200 h 819150"/>
                <a:gd name="connsiteX0" fmla="*/ 0 w 1968500"/>
                <a:gd name="connsiteY0" fmla="*/ 571500 h 819150"/>
                <a:gd name="connsiteX1" fmla="*/ 266700 w 1968500"/>
                <a:gd name="connsiteY1" fmla="*/ 342900 h 819150"/>
                <a:gd name="connsiteX2" fmla="*/ 647700 w 1968500"/>
                <a:gd name="connsiteY2" fmla="*/ 762000 h 819150"/>
                <a:gd name="connsiteX3" fmla="*/ 1041400 w 1968500"/>
                <a:gd name="connsiteY3" fmla="*/ 0 h 819150"/>
                <a:gd name="connsiteX4" fmla="*/ 1397000 w 1968500"/>
                <a:gd name="connsiteY4" fmla="*/ 762000 h 819150"/>
                <a:gd name="connsiteX5" fmla="*/ 1714500 w 1968500"/>
                <a:gd name="connsiteY5" fmla="*/ 330200 h 819150"/>
                <a:gd name="connsiteX6" fmla="*/ 1968500 w 1968500"/>
                <a:gd name="connsiteY6" fmla="*/ 584200 h 819150"/>
                <a:gd name="connsiteX7" fmla="*/ 1968500 w 1968500"/>
                <a:gd name="connsiteY7" fmla="*/ 584200 h 819150"/>
                <a:gd name="connsiteX0" fmla="*/ 0 w 1968500"/>
                <a:gd name="connsiteY0" fmla="*/ 586317 h 920750"/>
                <a:gd name="connsiteX1" fmla="*/ 266700 w 1968500"/>
                <a:gd name="connsiteY1" fmla="*/ 357717 h 920750"/>
                <a:gd name="connsiteX2" fmla="*/ 647700 w 1968500"/>
                <a:gd name="connsiteY2" fmla="*/ 776817 h 920750"/>
                <a:gd name="connsiteX3" fmla="*/ 1041400 w 1968500"/>
                <a:gd name="connsiteY3" fmla="*/ 14817 h 920750"/>
                <a:gd name="connsiteX4" fmla="*/ 1422400 w 1968500"/>
                <a:gd name="connsiteY4" fmla="*/ 865717 h 920750"/>
                <a:gd name="connsiteX5" fmla="*/ 1714500 w 1968500"/>
                <a:gd name="connsiteY5" fmla="*/ 345017 h 920750"/>
                <a:gd name="connsiteX6" fmla="*/ 1968500 w 1968500"/>
                <a:gd name="connsiteY6" fmla="*/ 599017 h 920750"/>
                <a:gd name="connsiteX7" fmla="*/ 1968500 w 1968500"/>
                <a:gd name="connsiteY7" fmla="*/ 599017 h 920750"/>
                <a:gd name="connsiteX0" fmla="*/ 0 w 1968500"/>
                <a:gd name="connsiteY0" fmla="*/ 571500 h 908050"/>
                <a:gd name="connsiteX1" fmla="*/ 266700 w 1968500"/>
                <a:gd name="connsiteY1" fmla="*/ 342900 h 908050"/>
                <a:gd name="connsiteX2" fmla="*/ 635000 w 1968500"/>
                <a:gd name="connsiteY2" fmla="*/ 850900 h 908050"/>
                <a:gd name="connsiteX3" fmla="*/ 1041400 w 1968500"/>
                <a:gd name="connsiteY3" fmla="*/ 0 h 908050"/>
                <a:gd name="connsiteX4" fmla="*/ 1422400 w 1968500"/>
                <a:gd name="connsiteY4" fmla="*/ 850900 h 908050"/>
                <a:gd name="connsiteX5" fmla="*/ 1714500 w 1968500"/>
                <a:gd name="connsiteY5" fmla="*/ 330200 h 908050"/>
                <a:gd name="connsiteX6" fmla="*/ 1968500 w 1968500"/>
                <a:gd name="connsiteY6" fmla="*/ 584200 h 908050"/>
                <a:gd name="connsiteX7" fmla="*/ 1968500 w 1968500"/>
                <a:gd name="connsiteY7" fmla="*/ 584200 h 908050"/>
                <a:gd name="connsiteX0" fmla="*/ 0 w 1968500"/>
                <a:gd name="connsiteY0" fmla="*/ 573617 h 920750"/>
                <a:gd name="connsiteX1" fmla="*/ 266700 w 1968500"/>
                <a:gd name="connsiteY1" fmla="*/ 345017 h 920750"/>
                <a:gd name="connsiteX2" fmla="*/ 635000 w 1968500"/>
                <a:gd name="connsiteY2" fmla="*/ 853017 h 920750"/>
                <a:gd name="connsiteX3" fmla="*/ 1041400 w 1968500"/>
                <a:gd name="connsiteY3" fmla="*/ 2117 h 920750"/>
                <a:gd name="connsiteX4" fmla="*/ 1371600 w 1968500"/>
                <a:gd name="connsiteY4" fmla="*/ 865717 h 920750"/>
                <a:gd name="connsiteX5" fmla="*/ 1714500 w 1968500"/>
                <a:gd name="connsiteY5" fmla="*/ 332317 h 920750"/>
                <a:gd name="connsiteX6" fmla="*/ 1968500 w 1968500"/>
                <a:gd name="connsiteY6" fmla="*/ 586317 h 920750"/>
                <a:gd name="connsiteX7" fmla="*/ 1968500 w 1968500"/>
                <a:gd name="connsiteY7" fmla="*/ 586317 h 920750"/>
                <a:gd name="connsiteX0" fmla="*/ 0 w 1968500"/>
                <a:gd name="connsiteY0" fmla="*/ 573617 h 927100"/>
                <a:gd name="connsiteX1" fmla="*/ 266700 w 1968500"/>
                <a:gd name="connsiteY1" fmla="*/ 345017 h 927100"/>
                <a:gd name="connsiteX2" fmla="*/ 635000 w 1968500"/>
                <a:gd name="connsiteY2" fmla="*/ 853017 h 927100"/>
                <a:gd name="connsiteX3" fmla="*/ 1041400 w 1968500"/>
                <a:gd name="connsiteY3" fmla="*/ 2117 h 927100"/>
                <a:gd name="connsiteX4" fmla="*/ 1371600 w 1968500"/>
                <a:gd name="connsiteY4" fmla="*/ 865717 h 927100"/>
                <a:gd name="connsiteX5" fmla="*/ 1739900 w 1968500"/>
                <a:gd name="connsiteY5" fmla="*/ 370417 h 927100"/>
                <a:gd name="connsiteX6" fmla="*/ 1968500 w 1968500"/>
                <a:gd name="connsiteY6" fmla="*/ 586317 h 927100"/>
                <a:gd name="connsiteX7" fmla="*/ 1968500 w 1968500"/>
                <a:gd name="connsiteY7" fmla="*/ 586317 h 927100"/>
                <a:gd name="connsiteX0" fmla="*/ 0 w 1968500"/>
                <a:gd name="connsiteY0" fmla="*/ 573617 h 927100"/>
                <a:gd name="connsiteX1" fmla="*/ 215900 w 1968500"/>
                <a:gd name="connsiteY1" fmla="*/ 370417 h 927100"/>
                <a:gd name="connsiteX2" fmla="*/ 635000 w 1968500"/>
                <a:gd name="connsiteY2" fmla="*/ 853017 h 927100"/>
                <a:gd name="connsiteX3" fmla="*/ 1041400 w 1968500"/>
                <a:gd name="connsiteY3" fmla="*/ 2117 h 927100"/>
                <a:gd name="connsiteX4" fmla="*/ 1371600 w 1968500"/>
                <a:gd name="connsiteY4" fmla="*/ 865717 h 927100"/>
                <a:gd name="connsiteX5" fmla="*/ 1739900 w 1968500"/>
                <a:gd name="connsiteY5" fmla="*/ 370417 h 927100"/>
                <a:gd name="connsiteX6" fmla="*/ 1968500 w 1968500"/>
                <a:gd name="connsiteY6" fmla="*/ 586317 h 927100"/>
                <a:gd name="connsiteX7" fmla="*/ 1968500 w 1968500"/>
                <a:gd name="connsiteY7" fmla="*/ 586317 h 927100"/>
                <a:gd name="connsiteX0" fmla="*/ 0 w 1968500"/>
                <a:gd name="connsiteY0" fmla="*/ 573617 h 927100"/>
                <a:gd name="connsiteX1" fmla="*/ 215900 w 1968500"/>
                <a:gd name="connsiteY1" fmla="*/ 370417 h 927100"/>
                <a:gd name="connsiteX2" fmla="*/ 635000 w 1968500"/>
                <a:gd name="connsiteY2" fmla="*/ 853017 h 927100"/>
                <a:gd name="connsiteX3" fmla="*/ 1041400 w 1968500"/>
                <a:gd name="connsiteY3" fmla="*/ 2117 h 927100"/>
                <a:gd name="connsiteX4" fmla="*/ 1371600 w 1968500"/>
                <a:gd name="connsiteY4" fmla="*/ 865717 h 927100"/>
                <a:gd name="connsiteX5" fmla="*/ 1778000 w 1968500"/>
                <a:gd name="connsiteY5" fmla="*/ 370417 h 927100"/>
                <a:gd name="connsiteX6" fmla="*/ 1968500 w 1968500"/>
                <a:gd name="connsiteY6" fmla="*/ 586317 h 927100"/>
                <a:gd name="connsiteX7" fmla="*/ 1968500 w 1968500"/>
                <a:gd name="connsiteY7" fmla="*/ 586317 h 927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68500" h="927100">
                  <a:moveTo>
                    <a:pt x="0" y="573617"/>
                  </a:moveTo>
                  <a:cubicBezTo>
                    <a:pt x="55562" y="525992"/>
                    <a:pt x="110067" y="323850"/>
                    <a:pt x="215900" y="370417"/>
                  </a:cubicBezTo>
                  <a:cubicBezTo>
                    <a:pt x="321733" y="416984"/>
                    <a:pt x="497417" y="914400"/>
                    <a:pt x="635000" y="853017"/>
                  </a:cubicBezTo>
                  <a:cubicBezTo>
                    <a:pt x="772583" y="791634"/>
                    <a:pt x="918633" y="0"/>
                    <a:pt x="1041400" y="2117"/>
                  </a:cubicBezTo>
                  <a:cubicBezTo>
                    <a:pt x="1164167" y="4234"/>
                    <a:pt x="1248833" y="804334"/>
                    <a:pt x="1371600" y="865717"/>
                  </a:cubicBezTo>
                  <a:cubicBezTo>
                    <a:pt x="1494367" y="927100"/>
                    <a:pt x="1678517" y="416984"/>
                    <a:pt x="1778000" y="370417"/>
                  </a:cubicBezTo>
                  <a:cubicBezTo>
                    <a:pt x="1877483" y="323850"/>
                    <a:pt x="1930400" y="550334"/>
                    <a:pt x="1968500" y="586317"/>
                  </a:cubicBezTo>
                  <a:lnTo>
                    <a:pt x="1968500" y="586317"/>
                  </a:lnTo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28575" cap="flat" cmpd="sng" algn="ctr">
              <a:solidFill>
                <a:srgbClr val="CC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>
              <a:spAutoFit/>
            </a:bodyPr>
            <a:lstStyle/>
            <a:p>
              <a:pPr>
                <a:defRPr/>
              </a:pPr>
              <a:endParaRPr lang="hu-HU"/>
            </a:p>
          </p:txBody>
        </p:sp>
        <p:cxnSp>
          <p:nvCxnSpPr>
            <p:cNvPr id="41" name="Egyenes összekötő nyíllal 40"/>
            <p:cNvCxnSpPr/>
            <p:nvPr/>
          </p:nvCxnSpPr>
          <p:spPr bwMode="auto">
            <a:xfrm rot="5400000" flipH="1" flipV="1">
              <a:off x="3390901" y="1942571"/>
              <a:ext cx="177800" cy="3175"/>
            </a:xfrm>
            <a:prstGeom prst="straightConnector1">
              <a:avLst/>
            </a:prstGeom>
            <a:noFill/>
            <a:ln w="28575" cap="flat" cmpd="sng" algn="ctr">
              <a:solidFill>
                <a:schemeClr val="accent6">
                  <a:lumMod val="50000"/>
                </a:schemeClr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45" name="Egyenes összekötő nyíllal 44"/>
            <p:cNvCxnSpPr/>
            <p:nvPr/>
          </p:nvCxnSpPr>
          <p:spPr bwMode="auto">
            <a:xfrm rot="5400000" flipH="1" flipV="1">
              <a:off x="4902201" y="1942571"/>
              <a:ext cx="177800" cy="3175"/>
            </a:xfrm>
            <a:prstGeom prst="straightConnector1">
              <a:avLst/>
            </a:prstGeom>
            <a:noFill/>
            <a:ln w="28575" cap="flat" cmpd="sng" algn="ctr">
              <a:solidFill>
                <a:schemeClr val="accent6">
                  <a:lumMod val="50000"/>
                </a:schemeClr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46" name="Egyenes összekötő nyíllal 45"/>
            <p:cNvCxnSpPr/>
            <p:nvPr/>
          </p:nvCxnSpPr>
          <p:spPr bwMode="auto">
            <a:xfrm rot="16200000" flipH="1">
              <a:off x="4572001" y="2145771"/>
              <a:ext cx="177800" cy="3175"/>
            </a:xfrm>
            <a:prstGeom prst="straightConnector1">
              <a:avLst/>
            </a:prstGeom>
            <a:noFill/>
            <a:ln w="28575" cap="flat" cmpd="sng" algn="ctr">
              <a:solidFill>
                <a:schemeClr val="accent6">
                  <a:lumMod val="50000"/>
                </a:schemeClr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47" name="Egyenes összekötő nyíllal 46"/>
            <p:cNvCxnSpPr/>
            <p:nvPr/>
          </p:nvCxnSpPr>
          <p:spPr bwMode="auto">
            <a:xfrm rot="16200000" flipH="1">
              <a:off x="3797301" y="2145771"/>
              <a:ext cx="177800" cy="3175"/>
            </a:xfrm>
            <a:prstGeom prst="straightConnector1">
              <a:avLst/>
            </a:prstGeom>
            <a:noFill/>
            <a:ln w="28575" cap="flat" cmpd="sng" algn="ctr">
              <a:solidFill>
                <a:schemeClr val="accent6">
                  <a:lumMod val="50000"/>
                </a:schemeClr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9240" name="Lefelé nyíl 47"/>
            <p:cNvSpPr>
              <a:spLocks noChangeArrowheads="1"/>
            </p:cNvSpPr>
            <p:nvPr/>
          </p:nvSpPr>
          <p:spPr bwMode="auto">
            <a:xfrm>
              <a:off x="4203700" y="1892300"/>
              <a:ext cx="165100" cy="292100"/>
            </a:xfrm>
            <a:prstGeom prst="downArrow">
              <a:avLst>
                <a:gd name="adj1" fmla="val 50000"/>
                <a:gd name="adj2" fmla="val 49997"/>
              </a:avLst>
            </a:prstGeom>
            <a:solidFill>
              <a:srgbClr val="FFCCCC"/>
            </a:solidFill>
            <a:ln w="28575" algn="ctr">
              <a:solidFill>
                <a:srgbClr val="CC66FF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hu-HU"/>
            </a:p>
          </p:txBody>
        </p:sp>
        <p:cxnSp>
          <p:nvCxnSpPr>
            <p:cNvPr id="49" name="Egyenes összekötő nyíllal 48"/>
            <p:cNvCxnSpPr/>
            <p:nvPr/>
          </p:nvCxnSpPr>
          <p:spPr bwMode="auto">
            <a:xfrm rot="5400000" flipH="1" flipV="1">
              <a:off x="4203701" y="1688571"/>
              <a:ext cx="177800" cy="3175"/>
            </a:xfrm>
            <a:prstGeom prst="straightConnector1">
              <a:avLst/>
            </a:prstGeom>
            <a:noFill/>
            <a:ln w="28575" cap="flat" cmpd="sng" algn="ctr">
              <a:solidFill>
                <a:schemeClr val="accent6">
                  <a:lumMod val="50000"/>
                </a:schemeClr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23" name="Téglalap 22"/>
          <p:cNvSpPr/>
          <p:nvPr/>
        </p:nvSpPr>
        <p:spPr>
          <a:xfrm>
            <a:off x="1373188" y="6030913"/>
            <a:ext cx="4102100" cy="460375"/>
          </a:xfrm>
          <a:prstGeom prst="rect">
            <a:avLst/>
          </a:prstGeom>
          <a:solidFill>
            <a:srgbClr val="CCCCFF"/>
          </a:solidFill>
          <a:ln>
            <a:solidFill>
              <a:srgbClr val="7030A0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hu-HU" dirty="0" err="1">
                <a:solidFill>
                  <a:schemeClr val="accent6">
                    <a:lumMod val="50000"/>
                  </a:schemeClr>
                </a:solidFill>
                <a:latin typeface="Calibri"/>
                <a:cs typeface="Calibri"/>
              </a:rPr>
              <a:t>Current</a:t>
            </a:r>
            <a:r>
              <a:rPr lang="hu-HU" dirty="0">
                <a:solidFill>
                  <a:schemeClr val="accent6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lang="hu-HU" dirty="0" err="1">
                <a:solidFill>
                  <a:schemeClr val="accent6">
                    <a:lumMod val="50000"/>
                  </a:schemeClr>
                </a:solidFill>
                <a:latin typeface="Calibri"/>
                <a:cs typeface="Calibri"/>
              </a:rPr>
              <a:t>conservation</a:t>
            </a:r>
            <a:r>
              <a:rPr lang="hu-HU" dirty="0">
                <a:solidFill>
                  <a:schemeClr val="accent6">
                    <a:lumMod val="50000"/>
                  </a:schemeClr>
                </a:solidFill>
                <a:latin typeface="Calibri"/>
                <a:cs typeface="Calibri"/>
              </a:rPr>
              <a:t>???</a:t>
            </a:r>
          </a:p>
        </p:txBody>
      </p:sp>
      <p:grpSp>
        <p:nvGrpSpPr>
          <p:cNvPr id="4" name="Csoportba foglalás 24"/>
          <p:cNvGrpSpPr>
            <a:grpSpLocks/>
          </p:cNvGrpSpPr>
          <p:nvPr/>
        </p:nvGrpSpPr>
        <p:grpSpPr bwMode="auto">
          <a:xfrm>
            <a:off x="6078326" y="5940959"/>
            <a:ext cx="2530485" cy="523220"/>
            <a:chOff x="5795103" y="6031309"/>
            <a:chExt cx="2530530" cy="524155"/>
          </a:xfrm>
        </p:grpSpPr>
        <p:graphicFrame>
          <p:nvGraphicFramePr>
            <p:cNvPr id="9220" name="Object 23"/>
            <p:cNvGraphicFramePr>
              <a:graphicFrameLocks noChangeAspect="1"/>
            </p:cNvGraphicFramePr>
            <p:nvPr/>
          </p:nvGraphicFramePr>
          <p:xfrm>
            <a:off x="7031819" y="6155961"/>
            <a:ext cx="541337" cy="3937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1818" name="Equation" r:id="rId8" imgW="279360" imgH="203040" progId="Equation.3">
                    <p:embed/>
                  </p:oleObj>
                </mc:Choice>
                <mc:Fallback>
                  <p:oleObj name="Equation" r:id="rId8" imgW="279360" imgH="2030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031819" y="6155961"/>
                          <a:ext cx="541337" cy="3937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chemeClr val="hlink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4" name="Téglalap 23"/>
            <p:cNvSpPr/>
            <p:nvPr/>
          </p:nvSpPr>
          <p:spPr>
            <a:xfrm>
              <a:off x="5795103" y="6031309"/>
              <a:ext cx="2530530" cy="5241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hu-HU" dirty="0">
                  <a:solidFill>
                    <a:schemeClr val="accent6">
                      <a:lumMod val="50000"/>
                    </a:schemeClr>
                  </a:solidFill>
                  <a:latin typeface="Calibri"/>
                  <a:cs typeface="Calibri"/>
                </a:rPr>
                <a:t>What </a:t>
              </a:r>
              <a:r>
                <a:rPr lang="hu-HU" dirty="0" smtClean="0">
                  <a:solidFill>
                    <a:schemeClr val="accent6">
                      <a:lumMod val="50000"/>
                    </a:schemeClr>
                  </a:solidFill>
                  <a:latin typeface="Calibri"/>
                  <a:cs typeface="Calibri"/>
                </a:rPr>
                <a:t>is</a:t>
              </a:r>
              <a:r>
                <a:rPr lang="hu-HU" dirty="0">
                  <a:solidFill>
                    <a:schemeClr val="accent6">
                      <a:lumMod val="50000"/>
                    </a:schemeClr>
                  </a:solidFill>
                  <a:latin typeface="Calibri"/>
                  <a:cs typeface="Calibri"/>
                </a:rPr>
                <a:t>	</a:t>
              </a:r>
              <a:r>
                <a:rPr lang="hu-HU" sz="2800" dirty="0" smtClean="0">
                  <a:solidFill>
                    <a:schemeClr val="accent6">
                      <a:lumMod val="50000"/>
                    </a:schemeClr>
                  </a:solidFill>
                  <a:latin typeface="Calibri"/>
                  <a:cs typeface="Calibri"/>
                </a:rPr>
                <a:t>?</a:t>
              </a:r>
              <a:r>
                <a:rPr lang="hu-HU" sz="2800" dirty="0">
                  <a:solidFill>
                    <a:schemeClr val="accent6">
                      <a:lumMod val="50000"/>
                    </a:schemeClr>
                  </a:solidFill>
                  <a:latin typeface="Calibri"/>
                  <a:cs typeface="Calibri"/>
                </a:rPr>
                <a:t>??</a:t>
              </a:r>
              <a:endParaRPr lang="en-US" sz="2800" dirty="0">
                <a:latin typeface="Calibri"/>
                <a:cs typeface="Calibri"/>
              </a:endParaRPr>
            </a:p>
          </p:txBody>
        </p:sp>
      </p:grp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0" y="252413"/>
            <a:ext cx="9144000" cy="600075"/>
          </a:xfrm>
          <a:prstGeom prst="rect">
            <a:avLst/>
          </a:prstGeom>
          <a:solidFill>
            <a:schemeClr val="accent6">
              <a:lumMod val="50000"/>
            </a:schemeClr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altLang="en-US" sz="2800" b="1" dirty="0" err="1">
              <a:solidFill>
                <a:schemeClr val="accent3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7" name="Téglalap 2"/>
          <p:cNvSpPr>
            <a:spLocks noChangeArrowheads="1"/>
          </p:cNvSpPr>
          <p:nvPr/>
        </p:nvSpPr>
        <p:spPr bwMode="auto">
          <a:xfrm>
            <a:off x="1311275" y="285750"/>
            <a:ext cx="605155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hu-HU" altLang="en-US" sz="2800" dirty="0" err="1" smtClean="0">
                <a:solidFill>
                  <a:schemeClr val="bg1"/>
                </a:solidFill>
                <a:latin typeface="Calibri"/>
                <a:cs typeface="Calibri"/>
              </a:rPr>
              <a:t>Difficulties</a:t>
            </a:r>
            <a:endParaRPr lang="hu-HU" altLang="en-US" sz="2800" dirty="0" smtClean="0">
              <a:solidFill>
                <a:schemeClr val="bg1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144787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70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22530" y="1136554"/>
            <a:ext cx="2717995" cy="347651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</p:pic>
      <p:sp>
        <p:nvSpPr>
          <p:cNvPr id="16" name="Rectangle 32"/>
          <p:cNvSpPr>
            <a:spLocks noChangeArrowheads="1"/>
          </p:cNvSpPr>
          <p:nvPr/>
        </p:nvSpPr>
        <p:spPr bwMode="auto">
          <a:xfrm>
            <a:off x="254000" y="1066800"/>
            <a:ext cx="3543300" cy="400110"/>
          </a:xfrm>
          <a:prstGeom prst="rect">
            <a:avLst/>
          </a:prstGeom>
          <a:noFill/>
          <a:ln w="25400" algn="ctr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l">
              <a:defRPr/>
            </a:pPr>
            <a:r>
              <a:rPr lang="hu-HU" sz="2000" dirty="0">
                <a:solidFill>
                  <a:schemeClr val="accent6"/>
                </a:solidFill>
                <a:latin typeface="Calibri"/>
                <a:cs typeface="Calibri"/>
              </a:rPr>
              <a:t>Action:</a:t>
            </a:r>
            <a:endParaRPr lang="en-US" sz="2000" dirty="0">
              <a:solidFill>
                <a:schemeClr val="accent6"/>
              </a:solidFill>
              <a:latin typeface="Calibri"/>
              <a:cs typeface="Calibri"/>
            </a:endParaRPr>
          </a:p>
        </p:txBody>
      </p:sp>
      <p:grpSp>
        <p:nvGrpSpPr>
          <p:cNvPr id="2" name="Csoportba foglalás 36"/>
          <p:cNvGrpSpPr>
            <a:grpSpLocks/>
          </p:cNvGrpSpPr>
          <p:nvPr/>
        </p:nvGrpSpPr>
        <p:grpSpPr bwMode="auto">
          <a:xfrm>
            <a:off x="215900" y="1976436"/>
            <a:ext cx="8655050" cy="2819347"/>
            <a:chOff x="-4258" y="1673657"/>
            <a:chExt cx="8825528" cy="2813568"/>
          </a:xfrm>
        </p:grpSpPr>
        <p:grpSp>
          <p:nvGrpSpPr>
            <p:cNvPr id="3" name="Csoportba foglalás 14"/>
            <p:cNvGrpSpPr>
              <a:grpSpLocks/>
            </p:cNvGrpSpPr>
            <p:nvPr/>
          </p:nvGrpSpPr>
          <p:grpSpPr bwMode="auto">
            <a:xfrm>
              <a:off x="363070" y="2253412"/>
              <a:ext cx="8449233" cy="2233813"/>
              <a:chOff x="-259974" y="3893952"/>
              <a:chExt cx="8449233" cy="2233813"/>
            </a:xfrm>
          </p:grpSpPr>
          <p:pic>
            <p:nvPicPr>
              <p:cNvPr id="11297" name="Picture 4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-259974" y="3893952"/>
                <a:ext cx="4737846" cy="765503"/>
              </a:xfrm>
              <a:prstGeom prst="rect">
                <a:avLst/>
              </a:prstGeom>
              <a:noFill/>
              <a:ln w="28575" algn="ctr">
                <a:noFill/>
                <a:miter lim="800000"/>
                <a:headEnd/>
                <a:tailEnd/>
              </a:ln>
            </p:spPr>
          </p:pic>
          <p:pic>
            <p:nvPicPr>
              <p:cNvPr id="11298" name="Picture 5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4473762" y="4014508"/>
                <a:ext cx="3715497" cy="446436"/>
              </a:xfrm>
              <a:prstGeom prst="rect">
                <a:avLst/>
              </a:prstGeom>
              <a:noFill/>
              <a:ln w="28575" algn="ctr">
                <a:noFill/>
                <a:miter lim="800000"/>
                <a:headEnd/>
                <a:tailEnd/>
              </a:ln>
            </p:spPr>
          </p:pic>
          <p:pic>
            <p:nvPicPr>
              <p:cNvPr id="11299" name="Picture 6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5784103" y="4836459"/>
                <a:ext cx="1974626" cy="410312"/>
              </a:xfrm>
              <a:prstGeom prst="rect">
                <a:avLst/>
              </a:prstGeom>
              <a:noFill/>
              <a:ln w="28575" algn="ctr">
                <a:noFill/>
                <a:miter lim="800000"/>
                <a:headEnd/>
                <a:tailEnd/>
              </a:ln>
            </p:spPr>
          </p:pic>
          <p:pic>
            <p:nvPicPr>
              <p:cNvPr id="11300" name="Picture 7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-239897" y="5050679"/>
                <a:ext cx="1286952" cy="381934"/>
              </a:xfrm>
              <a:prstGeom prst="rect">
                <a:avLst/>
              </a:prstGeom>
              <a:noFill/>
              <a:ln w="28575" algn="ctr">
                <a:noFill/>
                <a:miter lim="800000"/>
                <a:headEnd/>
                <a:tailEnd/>
              </a:ln>
            </p:spPr>
          </p:pic>
          <p:pic>
            <p:nvPicPr>
              <p:cNvPr id="11301" name="Picture 8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2677750" y="5633677"/>
                <a:ext cx="2399855" cy="494088"/>
              </a:xfrm>
              <a:prstGeom prst="rect">
                <a:avLst/>
              </a:prstGeom>
              <a:noFill/>
              <a:ln w="28575" algn="ctr">
                <a:noFill/>
                <a:miter lim="800000"/>
                <a:headEnd/>
                <a:tailEnd/>
              </a:ln>
            </p:spPr>
          </p:pic>
        </p:grpSp>
        <p:sp>
          <p:nvSpPr>
            <p:cNvPr id="11288" name="Téglalap 16"/>
            <p:cNvSpPr>
              <a:spLocks noChangeArrowheads="1"/>
            </p:cNvSpPr>
            <p:nvPr/>
          </p:nvSpPr>
          <p:spPr bwMode="auto">
            <a:xfrm>
              <a:off x="336175" y="2290491"/>
              <a:ext cx="8485095" cy="923356"/>
            </a:xfrm>
            <a:prstGeom prst="rect">
              <a:avLst/>
            </a:prstGeom>
            <a:noFill/>
            <a:ln w="28575" algn="ctr">
              <a:solidFill>
                <a:srgbClr val="CC66FF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hu-HU" sz="2000">
                <a:latin typeface="Calibri"/>
                <a:cs typeface="Calibri"/>
              </a:endParaRPr>
            </a:p>
          </p:txBody>
        </p:sp>
        <p:sp>
          <p:nvSpPr>
            <p:cNvPr id="18" name="Rectangle 32"/>
            <p:cNvSpPr>
              <a:spLocks noChangeArrowheads="1"/>
            </p:cNvSpPr>
            <p:nvPr/>
          </p:nvSpPr>
          <p:spPr bwMode="auto">
            <a:xfrm>
              <a:off x="-4258" y="1770317"/>
              <a:ext cx="3543486" cy="399290"/>
            </a:xfrm>
            <a:prstGeom prst="rect">
              <a:avLst/>
            </a:prstGeom>
            <a:noFill/>
            <a:ln w="25400" algn="ctr">
              <a:noFill/>
              <a:miter lim="800000"/>
              <a:headEnd/>
              <a:tailEnd type="none" w="lg" len="lg"/>
            </a:ln>
            <a:effectLst/>
          </p:spPr>
          <p:txBody>
            <a:bodyPr>
              <a:spAutoFit/>
            </a:bodyPr>
            <a:lstStyle/>
            <a:p>
              <a:pPr algn="l">
                <a:defRPr/>
              </a:pPr>
              <a:r>
                <a:rPr lang="hu-HU" sz="2000" dirty="0" err="1">
                  <a:solidFill>
                    <a:schemeClr val="accent6"/>
                  </a:solidFill>
                  <a:latin typeface="Calibri"/>
                  <a:cs typeface="Calibri"/>
                </a:rPr>
                <a:t>Interaction</a:t>
              </a:r>
              <a:r>
                <a:rPr lang="hu-HU" sz="2000" dirty="0">
                  <a:solidFill>
                    <a:schemeClr val="accent6"/>
                  </a:solidFill>
                  <a:latin typeface="Calibri"/>
                  <a:cs typeface="Calibri"/>
                </a:rPr>
                <a:t> part:</a:t>
              </a:r>
              <a:endParaRPr lang="en-US" sz="2000" dirty="0">
                <a:solidFill>
                  <a:schemeClr val="accent6"/>
                </a:solidFill>
                <a:latin typeface="Calibri"/>
                <a:cs typeface="Calibri"/>
              </a:endParaRPr>
            </a:p>
          </p:txBody>
        </p:sp>
        <p:sp>
          <p:nvSpPr>
            <p:cNvPr id="22" name="Téglalap 21"/>
            <p:cNvSpPr/>
            <p:nvPr/>
          </p:nvSpPr>
          <p:spPr>
            <a:xfrm>
              <a:off x="3121585" y="3601686"/>
              <a:ext cx="2806309" cy="39929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>
                <a:defRPr/>
              </a:pPr>
              <a:r>
                <a:rPr lang="hu-HU" sz="2000" dirty="0" err="1">
                  <a:solidFill>
                    <a:schemeClr val="accent6">
                      <a:lumMod val="75000"/>
                    </a:schemeClr>
                  </a:solidFill>
                  <a:latin typeface="Calibri"/>
                  <a:cs typeface="Calibri"/>
                </a:rPr>
                <a:t>Interaction</a:t>
              </a:r>
              <a:r>
                <a:rPr lang="hu-HU" sz="2000" dirty="0">
                  <a:solidFill>
                    <a:schemeClr val="accent6">
                      <a:lumMod val="75000"/>
                    </a:schemeClr>
                  </a:solidFill>
                  <a:latin typeface="Calibri"/>
                  <a:cs typeface="Calibri"/>
                </a:rPr>
                <a:t> </a:t>
              </a:r>
              <a:r>
                <a:rPr lang="hu-HU" sz="2000" dirty="0" err="1">
                  <a:solidFill>
                    <a:schemeClr val="accent6">
                      <a:lumMod val="75000"/>
                    </a:schemeClr>
                  </a:solidFill>
                  <a:latin typeface="Calibri"/>
                  <a:cs typeface="Calibri"/>
                </a:rPr>
                <a:t>initially</a:t>
              </a:r>
              <a:r>
                <a:rPr lang="hu-HU" sz="2000" dirty="0">
                  <a:solidFill>
                    <a:schemeClr val="accent6">
                      <a:lumMod val="75000"/>
                    </a:schemeClr>
                  </a:solidFill>
                  <a:latin typeface="Calibri"/>
                  <a:cs typeface="Calibri"/>
                </a:rPr>
                <a:t> local:</a:t>
              </a:r>
              <a:endParaRPr lang="hu-HU" sz="2000" dirty="0">
                <a:latin typeface="Calibri"/>
                <a:cs typeface="Calibri"/>
              </a:endParaRPr>
            </a:p>
          </p:txBody>
        </p:sp>
        <p:sp>
          <p:nvSpPr>
            <p:cNvPr id="23" name="Téglalap 22"/>
            <p:cNvSpPr/>
            <p:nvPr/>
          </p:nvSpPr>
          <p:spPr>
            <a:xfrm>
              <a:off x="316258" y="3821897"/>
              <a:ext cx="1561731" cy="39929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>
                <a:defRPr/>
              </a:pPr>
              <a:r>
                <a:rPr lang="hu-HU" sz="2000" dirty="0" err="1">
                  <a:solidFill>
                    <a:schemeClr val="accent6">
                      <a:lumMod val="75000"/>
                    </a:schemeClr>
                  </a:solidFill>
                  <a:latin typeface="Calibri"/>
                  <a:cs typeface="Calibri"/>
                </a:rPr>
                <a:t>Keldysh</a:t>
              </a:r>
              <a:r>
                <a:rPr lang="hu-HU" sz="2000" dirty="0">
                  <a:solidFill>
                    <a:schemeClr val="accent6">
                      <a:lumMod val="75000"/>
                    </a:schemeClr>
                  </a:solidFill>
                  <a:latin typeface="Calibri"/>
                  <a:cs typeface="Calibri"/>
                </a:rPr>
                <a:t> </a:t>
              </a:r>
              <a:r>
                <a:rPr lang="hu-HU" sz="2000" dirty="0" err="1">
                  <a:solidFill>
                    <a:schemeClr val="accent6">
                      <a:lumMod val="75000"/>
                    </a:schemeClr>
                  </a:solidFill>
                  <a:latin typeface="Calibri"/>
                  <a:cs typeface="Calibri"/>
                </a:rPr>
                <a:t>sign</a:t>
              </a:r>
              <a:r>
                <a:rPr lang="hu-HU" sz="2000" dirty="0">
                  <a:solidFill>
                    <a:schemeClr val="accent6">
                      <a:lumMod val="75000"/>
                    </a:schemeClr>
                  </a:solidFill>
                  <a:latin typeface="Calibri"/>
                  <a:cs typeface="Calibri"/>
                </a:rPr>
                <a:t>:</a:t>
              </a:r>
              <a:endParaRPr lang="hu-HU" sz="2000" dirty="0">
                <a:latin typeface="Calibri"/>
                <a:cs typeface="Calibri"/>
              </a:endParaRPr>
            </a:p>
          </p:txBody>
        </p:sp>
        <p:cxnSp>
          <p:nvCxnSpPr>
            <p:cNvPr id="25" name="Egyenes összekötő nyíllal 24"/>
            <p:cNvCxnSpPr/>
            <p:nvPr/>
          </p:nvCxnSpPr>
          <p:spPr bwMode="auto">
            <a:xfrm rot="16200000" flipV="1">
              <a:off x="6535323" y="2810084"/>
              <a:ext cx="497454" cy="471062"/>
            </a:xfrm>
            <a:prstGeom prst="straightConnector1">
              <a:avLst/>
            </a:prstGeom>
            <a:noFill/>
            <a:ln w="28575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28" name="Egyenes összekötő nyíllal 27"/>
            <p:cNvCxnSpPr/>
            <p:nvPr/>
          </p:nvCxnSpPr>
          <p:spPr bwMode="auto">
            <a:xfrm rot="5400000" flipH="1" flipV="1">
              <a:off x="4245905" y="3112893"/>
              <a:ext cx="602014" cy="4857"/>
            </a:xfrm>
            <a:prstGeom prst="straightConnector1">
              <a:avLst/>
            </a:prstGeom>
            <a:noFill/>
            <a:ln w="28575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31" name="Egyenes összekötő nyíllal 30"/>
            <p:cNvCxnSpPr/>
            <p:nvPr/>
          </p:nvCxnSpPr>
          <p:spPr bwMode="auto">
            <a:xfrm rot="5400000" flipH="1" flipV="1">
              <a:off x="1304774" y="2514261"/>
              <a:ext cx="617856" cy="1173607"/>
            </a:xfrm>
            <a:prstGeom prst="straightConnector1">
              <a:avLst/>
            </a:prstGeom>
            <a:noFill/>
            <a:ln w="28575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33" name="Egyenes összekötő nyíllal 32"/>
            <p:cNvCxnSpPr/>
            <p:nvPr/>
          </p:nvCxnSpPr>
          <p:spPr bwMode="auto">
            <a:xfrm rot="10800000" flipV="1">
              <a:off x="5468800" y="2003181"/>
              <a:ext cx="730064" cy="399230"/>
            </a:xfrm>
            <a:prstGeom prst="straightConnector1">
              <a:avLst/>
            </a:prstGeom>
            <a:noFill/>
            <a:ln w="28575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36" name="Téglalap 35"/>
            <p:cNvSpPr/>
            <p:nvPr/>
          </p:nvSpPr>
          <p:spPr>
            <a:xfrm>
              <a:off x="5901011" y="1673657"/>
              <a:ext cx="1442433" cy="3685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>
                <a:defRPr/>
              </a:pPr>
              <a:r>
                <a:rPr lang="hu-HU" sz="1800" dirty="0" err="1">
                  <a:latin typeface="Calibri"/>
                  <a:cs typeface="Calibri"/>
                </a:rPr>
                <a:t>Keldysh</a:t>
              </a:r>
              <a:r>
                <a:rPr lang="hu-HU" sz="1800" dirty="0">
                  <a:latin typeface="Calibri"/>
                  <a:cs typeface="Calibri"/>
                </a:rPr>
                <a:t> </a:t>
              </a:r>
              <a:r>
                <a:rPr lang="hu-HU" sz="1800" dirty="0" err="1">
                  <a:latin typeface="Calibri"/>
                  <a:cs typeface="Calibri"/>
                </a:rPr>
                <a:t>label</a:t>
              </a:r>
              <a:endParaRPr lang="hu-HU" sz="1800" dirty="0">
                <a:latin typeface="Calibri"/>
                <a:cs typeface="Calibri"/>
              </a:endParaRPr>
            </a:p>
          </p:txBody>
        </p:sp>
      </p:grpSp>
      <p:grpSp>
        <p:nvGrpSpPr>
          <p:cNvPr id="4" name="Csoportba foglalás 78"/>
          <p:cNvGrpSpPr>
            <a:grpSpLocks/>
          </p:cNvGrpSpPr>
          <p:nvPr/>
        </p:nvGrpSpPr>
        <p:grpSpPr bwMode="auto">
          <a:xfrm>
            <a:off x="2176463" y="5348288"/>
            <a:ext cx="2463800" cy="1125537"/>
            <a:chOff x="1413933" y="4893735"/>
            <a:chExt cx="3225799" cy="1388532"/>
          </a:xfrm>
        </p:grpSpPr>
        <p:sp>
          <p:nvSpPr>
            <p:cNvPr id="11280" name="Szabadkézi sokszög 39"/>
            <p:cNvSpPr>
              <a:spLocks/>
            </p:cNvSpPr>
            <p:nvPr/>
          </p:nvSpPr>
          <p:spPr bwMode="auto">
            <a:xfrm flipV="1">
              <a:off x="2433918" y="5629836"/>
              <a:ext cx="1156447" cy="235323"/>
            </a:xfrm>
            <a:custGeom>
              <a:avLst/>
              <a:gdLst>
                <a:gd name="T0" fmla="*/ 0 w 1156447"/>
                <a:gd name="T1" fmla="*/ 179294 h 235323"/>
                <a:gd name="T2" fmla="*/ 94129 w 1156447"/>
                <a:gd name="T3" fmla="*/ 31376 h 235323"/>
                <a:gd name="T4" fmla="*/ 121023 w 1156447"/>
                <a:gd name="T5" fmla="*/ 31376 h 235323"/>
                <a:gd name="T6" fmla="*/ 201706 w 1156447"/>
                <a:gd name="T7" fmla="*/ 219635 h 235323"/>
                <a:gd name="T8" fmla="*/ 322729 w 1156447"/>
                <a:gd name="T9" fmla="*/ 31376 h 235323"/>
                <a:gd name="T10" fmla="*/ 430306 w 1156447"/>
                <a:gd name="T11" fmla="*/ 219635 h 235323"/>
                <a:gd name="T12" fmla="*/ 551329 w 1156447"/>
                <a:gd name="T13" fmla="*/ 44823 h 235323"/>
                <a:gd name="T14" fmla="*/ 672353 w 1156447"/>
                <a:gd name="T15" fmla="*/ 219635 h 235323"/>
                <a:gd name="T16" fmla="*/ 779929 w 1156447"/>
                <a:gd name="T17" fmla="*/ 44823 h 235323"/>
                <a:gd name="T18" fmla="*/ 927847 w 1156447"/>
                <a:gd name="T19" fmla="*/ 233082 h 235323"/>
                <a:gd name="T20" fmla="*/ 1008529 w 1156447"/>
                <a:gd name="T21" fmla="*/ 31376 h 235323"/>
                <a:gd name="T22" fmla="*/ 1102659 w 1156447"/>
                <a:gd name="T23" fmla="*/ 206188 h 235323"/>
                <a:gd name="T24" fmla="*/ 1156447 w 1156447"/>
                <a:gd name="T25" fmla="*/ 125505 h 23532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156447"/>
                <a:gd name="T40" fmla="*/ 0 h 235323"/>
                <a:gd name="T41" fmla="*/ 1156447 w 1156447"/>
                <a:gd name="T42" fmla="*/ 235323 h 235323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156447" h="235323">
                  <a:moveTo>
                    <a:pt x="0" y="179294"/>
                  </a:moveTo>
                  <a:cubicBezTo>
                    <a:pt x="36979" y="117661"/>
                    <a:pt x="73959" y="56029"/>
                    <a:pt x="94129" y="31376"/>
                  </a:cubicBezTo>
                  <a:cubicBezTo>
                    <a:pt x="114299" y="6723"/>
                    <a:pt x="103094" y="0"/>
                    <a:pt x="121023" y="31376"/>
                  </a:cubicBezTo>
                  <a:cubicBezTo>
                    <a:pt x="138953" y="62753"/>
                    <a:pt x="168088" y="219635"/>
                    <a:pt x="201706" y="219635"/>
                  </a:cubicBezTo>
                  <a:cubicBezTo>
                    <a:pt x="235324" y="219635"/>
                    <a:pt x="284629" y="31376"/>
                    <a:pt x="322729" y="31376"/>
                  </a:cubicBezTo>
                  <a:cubicBezTo>
                    <a:pt x="360829" y="31376"/>
                    <a:pt x="392206" y="217394"/>
                    <a:pt x="430306" y="219635"/>
                  </a:cubicBezTo>
                  <a:cubicBezTo>
                    <a:pt x="468406" y="221876"/>
                    <a:pt x="510988" y="44823"/>
                    <a:pt x="551329" y="44823"/>
                  </a:cubicBezTo>
                  <a:cubicBezTo>
                    <a:pt x="591670" y="44823"/>
                    <a:pt x="634253" y="219635"/>
                    <a:pt x="672353" y="219635"/>
                  </a:cubicBezTo>
                  <a:cubicBezTo>
                    <a:pt x="710453" y="219635"/>
                    <a:pt x="737347" y="42582"/>
                    <a:pt x="779929" y="44823"/>
                  </a:cubicBezTo>
                  <a:cubicBezTo>
                    <a:pt x="822511" y="47064"/>
                    <a:pt x="889747" y="235323"/>
                    <a:pt x="927847" y="233082"/>
                  </a:cubicBezTo>
                  <a:cubicBezTo>
                    <a:pt x="965947" y="230841"/>
                    <a:pt x="979394" y="35858"/>
                    <a:pt x="1008529" y="31376"/>
                  </a:cubicBezTo>
                  <a:cubicBezTo>
                    <a:pt x="1037664" y="26894"/>
                    <a:pt x="1078006" y="190500"/>
                    <a:pt x="1102659" y="206188"/>
                  </a:cubicBezTo>
                  <a:cubicBezTo>
                    <a:pt x="1127312" y="221876"/>
                    <a:pt x="1141879" y="173690"/>
                    <a:pt x="1156447" y="125505"/>
                  </a:cubicBezTo>
                </a:path>
              </a:pathLst>
            </a:custGeom>
            <a:noFill/>
            <a:ln w="28575" cap="flat" cmpd="sng" algn="ctr">
              <a:solidFill>
                <a:srgbClr val="CC66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cxnSp>
          <p:nvCxnSpPr>
            <p:cNvPr id="11281" name="Egyenes összekötő nyíllal 43"/>
            <p:cNvCxnSpPr>
              <a:cxnSpLocks noChangeShapeType="1"/>
            </p:cNvCxnSpPr>
            <p:nvPr/>
          </p:nvCxnSpPr>
          <p:spPr bwMode="auto">
            <a:xfrm flipV="1">
              <a:off x="3591859" y="5271247"/>
              <a:ext cx="578223" cy="470647"/>
            </a:xfrm>
            <a:prstGeom prst="straightConnector1">
              <a:avLst/>
            </a:prstGeom>
            <a:noFill/>
            <a:ln w="28575" algn="ctr">
              <a:solidFill>
                <a:srgbClr val="CC66FF"/>
              </a:solidFill>
              <a:round/>
              <a:headEnd/>
              <a:tailEnd type="arrow" w="med" len="med"/>
            </a:ln>
          </p:spPr>
        </p:cxnSp>
        <p:cxnSp>
          <p:nvCxnSpPr>
            <p:cNvPr id="11282" name="Egyenes összekötő nyíllal 50"/>
            <p:cNvCxnSpPr>
              <a:cxnSpLocks noChangeShapeType="1"/>
            </p:cNvCxnSpPr>
            <p:nvPr/>
          </p:nvCxnSpPr>
          <p:spPr bwMode="auto">
            <a:xfrm>
              <a:off x="1413933" y="4944533"/>
              <a:ext cx="601134" cy="457200"/>
            </a:xfrm>
            <a:prstGeom prst="straightConnector1">
              <a:avLst/>
            </a:prstGeom>
            <a:noFill/>
            <a:ln w="28575" algn="ctr">
              <a:solidFill>
                <a:srgbClr val="CC66FF"/>
              </a:solidFill>
              <a:round/>
              <a:headEnd/>
              <a:tailEnd type="arrow" w="med" len="med"/>
            </a:ln>
          </p:spPr>
        </p:cxnSp>
        <p:cxnSp>
          <p:nvCxnSpPr>
            <p:cNvPr id="11283" name="Egyenes összekötő 57"/>
            <p:cNvCxnSpPr>
              <a:cxnSpLocks noChangeShapeType="1"/>
              <a:stCxn id="11280" idx="0"/>
            </p:cNvCxnSpPr>
            <p:nvPr/>
          </p:nvCxnSpPr>
          <p:spPr bwMode="auto">
            <a:xfrm flipH="1" flipV="1">
              <a:off x="2006600" y="5376333"/>
              <a:ext cx="427318" cy="309532"/>
            </a:xfrm>
            <a:prstGeom prst="line">
              <a:avLst/>
            </a:prstGeom>
            <a:noFill/>
            <a:ln w="28575" algn="ctr">
              <a:solidFill>
                <a:srgbClr val="CC66FF"/>
              </a:solidFill>
              <a:round/>
              <a:headEnd/>
              <a:tailEnd/>
            </a:ln>
          </p:spPr>
        </p:cxnSp>
        <p:cxnSp>
          <p:nvCxnSpPr>
            <p:cNvPr id="11284" name="Egyenes összekötő 61"/>
            <p:cNvCxnSpPr>
              <a:cxnSpLocks noChangeShapeType="1"/>
            </p:cNvCxnSpPr>
            <p:nvPr/>
          </p:nvCxnSpPr>
          <p:spPr bwMode="auto">
            <a:xfrm flipV="1">
              <a:off x="4140198" y="4893735"/>
              <a:ext cx="499534" cy="406399"/>
            </a:xfrm>
            <a:prstGeom prst="line">
              <a:avLst/>
            </a:prstGeom>
            <a:noFill/>
            <a:ln w="28575" algn="ctr">
              <a:solidFill>
                <a:srgbClr val="CC66FF"/>
              </a:solidFill>
              <a:round/>
              <a:headEnd/>
              <a:tailEnd/>
            </a:ln>
          </p:spPr>
        </p:cxnSp>
        <p:cxnSp>
          <p:nvCxnSpPr>
            <p:cNvPr id="11285" name="Egyenes összekötő 64"/>
            <p:cNvCxnSpPr>
              <a:cxnSpLocks noChangeShapeType="1"/>
              <a:endCxn id="11280" idx="6"/>
            </p:cNvCxnSpPr>
            <p:nvPr/>
          </p:nvCxnSpPr>
          <p:spPr bwMode="auto">
            <a:xfrm flipV="1">
              <a:off x="1938867" y="5820336"/>
              <a:ext cx="1046380" cy="453464"/>
            </a:xfrm>
            <a:prstGeom prst="line">
              <a:avLst/>
            </a:prstGeom>
            <a:noFill/>
            <a:ln w="28575" algn="ctr">
              <a:solidFill>
                <a:srgbClr val="CC66FF"/>
              </a:solidFill>
              <a:prstDash val="lgDash"/>
              <a:round/>
              <a:headEnd/>
              <a:tailEnd/>
            </a:ln>
          </p:spPr>
        </p:cxnSp>
        <p:cxnSp>
          <p:nvCxnSpPr>
            <p:cNvPr id="11286" name="Egyenes összekötő 68"/>
            <p:cNvCxnSpPr>
              <a:cxnSpLocks noChangeShapeType="1"/>
              <a:stCxn id="11280" idx="6"/>
            </p:cNvCxnSpPr>
            <p:nvPr/>
          </p:nvCxnSpPr>
          <p:spPr bwMode="auto">
            <a:xfrm>
              <a:off x="2985247" y="5820336"/>
              <a:ext cx="824753" cy="461931"/>
            </a:xfrm>
            <a:prstGeom prst="line">
              <a:avLst/>
            </a:prstGeom>
            <a:noFill/>
            <a:ln w="28575" algn="ctr">
              <a:solidFill>
                <a:srgbClr val="CC66FF"/>
              </a:solidFill>
              <a:prstDash val="lgDash"/>
              <a:round/>
              <a:headEnd/>
              <a:tailEnd/>
            </a:ln>
          </p:spPr>
        </p:cxnSp>
      </p:grpSp>
      <p:graphicFrame>
        <p:nvGraphicFramePr>
          <p:cNvPr id="11266" name="Object 12"/>
          <p:cNvGraphicFramePr>
            <a:graphicFrameLocks noChangeAspect="1"/>
          </p:cNvGraphicFramePr>
          <p:nvPr/>
        </p:nvGraphicFramePr>
        <p:xfrm>
          <a:off x="2855913" y="5383213"/>
          <a:ext cx="246062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2843" name="Equation" r:id="rId10" imgW="126720" imgH="215640" progId="Equation.3">
                  <p:embed/>
                </p:oleObj>
              </mc:Choice>
              <mc:Fallback>
                <p:oleObj name="Equation" r:id="rId10" imgW="12672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5913" y="5383213"/>
                        <a:ext cx="246062" cy="4159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38100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7" name="Object 13"/>
          <p:cNvGraphicFramePr>
            <a:graphicFrameLocks noChangeAspect="1"/>
          </p:cNvGraphicFramePr>
          <p:nvPr/>
        </p:nvGraphicFramePr>
        <p:xfrm>
          <a:off x="3670300" y="5408613"/>
          <a:ext cx="271463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2844" name="Equation" r:id="rId12" imgW="139680" imgH="215640" progId="Equation.3">
                  <p:embed/>
                </p:oleObj>
              </mc:Choice>
              <mc:Fallback>
                <p:oleObj name="Equation" r:id="rId12" imgW="13968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70300" y="5408613"/>
                        <a:ext cx="271463" cy="4159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38100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8" name="Object 14"/>
          <p:cNvGraphicFramePr>
            <a:graphicFrameLocks noChangeAspect="1"/>
          </p:cNvGraphicFramePr>
          <p:nvPr/>
        </p:nvGraphicFramePr>
        <p:xfrm>
          <a:off x="3211513" y="6264275"/>
          <a:ext cx="330200" cy="347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2845" name="Equation" r:id="rId14" imgW="203040" imgH="215640" progId="Equation.3">
                  <p:embed/>
                </p:oleObj>
              </mc:Choice>
              <mc:Fallback>
                <p:oleObj name="Equation" r:id="rId14" imgW="20304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11513" y="6264275"/>
                        <a:ext cx="330200" cy="3476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38100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3" name="Ellipszis 82"/>
          <p:cNvSpPr/>
          <p:nvPr/>
        </p:nvSpPr>
        <p:spPr bwMode="auto">
          <a:xfrm>
            <a:off x="2855913" y="5949950"/>
            <a:ext cx="98425" cy="98425"/>
          </a:xfrm>
          <a:prstGeom prst="ellipse">
            <a:avLst/>
          </a:prstGeom>
          <a:solidFill>
            <a:schemeClr val="tx1"/>
          </a:solidFill>
          <a:ln w="28575" cap="flat" cmpd="sng" algn="ctr">
            <a:solidFill>
              <a:schemeClr val="tx1">
                <a:lumMod val="95000"/>
                <a:lumOff val="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endParaRPr lang="hu-HU"/>
          </a:p>
        </p:txBody>
      </p:sp>
      <p:sp>
        <p:nvSpPr>
          <p:cNvPr id="84" name="Ellipszis 83"/>
          <p:cNvSpPr/>
          <p:nvPr/>
        </p:nvSpPr>
        <p:spPr bwMode="auto">
          <a:xfrm>
            <a:off x="3810000" y="5976938"/>
            <a:ext cx="98425" cy="98425"/>
          </a:xfrm>
          <a:prstGeom prst="ellipse">
            <a:avLst/>
          </a:prstGeom>
          <a:solidFill>
            <a:schemeClr val="tx1"/>
          </a:solidFill>
          <a:ln w="28575" cap="flat" cmpd="sng" algn="ctr">
            <a:solidFill>
              <a:schemeClr val="tx1">
                <a:lumMod val="95000"/>
                <a:lumOff val="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endParaRPr lang="hu-HU"/>
          </a:p>
        </p:txBody>
      </p:sp>
      <p:sp>
        <p:nvSpPr>
          <p:cNvPr id="85" name="Ellipszis 84"/>
          <p:cNvSpPr/>
          <p:nvPr/>
        </p:nvSpPr>
        <p:spPr bwMode="auto">
          <a:xfrm>
            <a:off x="3328988" y="5988050"/>
            <a:ext cx="98425" cy="98425"/>
          </a:xfrm>
          <a:prstGeom prst="ellipse">
            <a:avLst/>
          </a:prstGeom>
          <a:solidFill>
            <a:schemeClr val="tx1"/>
          </a:solidFill>
          <a:ln w="28575" cap="flat" cmpd="sng" algn="ctr">
            <a:solidFill>
              <a:schemeClr val="tx1">
                <a:lumMod val="95000"/>
                <a:lumOff val="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endParaRPr lang="hu-HU"/>
          </a:p>
        </p:txBody>
      </p:sp>
      <p:sp>
        <p:nvSpPr>
          <p:cNvPr id="11277" name="Szabadkézi sokszög 34"/>
          <p:cNvSpPr>
            <a:spLocks/>
          </p:cNvSpPr>
          <p:nvPr/>
        </p:nvSpPr>
        <p:spPr bwMode="auto">
          <a:xfrm rot="-10384370">
            <a:off x="3008313" y="1425575"/>
            <a:ext cx="3062287" cy="601663"/>
          </a:xfrm>
          <a:custGeom>
            <a:avLst/>
            <a:gdLst>
              <a:gd name="T0" fmla="*/ 0 w 1069411"/>
              <a:gd name="T1" fmla="*/ 683268 h 528849"/>
              <a:gd name="T2" fmla="*/ 3485914 w 1069411"/>
              <a:gd name="T3" fmla="*/ 187660 h 528849"/>
              <a:gd name="T4" fmla="*/ 7538491 w 1069411"/>
              <a:gd name="T5" fmla="*/ 15967 h 528849"/>
              <a:gd name="T6" fmla="*/ 8770603 w 1069411"/>
              <a:gd name="T7" fmla="*/ 257892 h 528849"/>
              <a:gd name="T8" fmla="*/ 0 60000 65536"/>
              <a:gd name="T9" fmla="*/ 0 60000 65536"/>
              <a:gd name="T10" fmla="*/ 0 60000 65536"/>
              <a:gd name="T11" fmla="*/ 0 60000 65536"/>
              <a:gd name="T12" fmla="*/ 0 w 1069411"/>
              <a:gd name="T13" fmla="*/ 0 h 528849"/>
              <a:gd name="T14" fmla="*/ 1069411 w 1069411"/>
              <a:gd name="T15" fmla="*/ 528849 h 52884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69411" h="528849">
                <a:moveTo>
                  <a:pt x="0" y="528849"/>
                </a:moveTo>
                <a:cubicBezTo>
                  <a:pt x="113241" y="367982"/>
                  <a:pt x="227277" y="225614"/>
                  <a:pt x="425042" y="145249"/>
                </a:cubicBezTo>
                <a:cubicBezTo>
                  <a:pt x="587566" y="70559"/>
                  <a:pt x="791263" y="22874"/>
                  <a:pt x="919178" y="12359"/>
                </a:cubicBezTo>
                <a:cubicBezTo>
                  <a:pt x="1016078" y="0"/>
                  <a:pt x="995217" y="18443"/>
                  <a:pt x="1069411" y="199609"/>
                </a:cubicBezTo>
              </a:path>
            </a:pathLst>
          </a:custGeom>
          <a:noFill/>
          <a:ln w="38100" cap="flat" cmpd="sng" algn="ctr">
            <a:solidFill>
              <a:srgbClr val="FF9966"/>
            </a:solidFill>
            <a:prstDash val="solid"/>
            <a:round/>
            <a:headEnd type="none" w="med" len="med"/>
            <a:tailEnd type="arrow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1278" name="Szabadkézi sokszög 36"/>
          <p:cNvSpPr>
            <a:spLocks/>
          </p:cNvSpPr>
          <p:nvPr/>
        </p:nvSpPr>
        <p:spPr bwMode="auto">
          <a:xfrm rot="-10384370">
            <a:off x="3892550" y="1416050"/>
            <a:ext cx="2182813" cy="481013"/>
          </a:xfrm>
          <a:custGeom>
            <a:avLst/>
            <a:gdLst>
              <a:gd name="T0" fmla="*/ 0 w 1186593"/>
              <a:gd name="T1" fmla="*/ 339170 h 681802"/>
              <a:gd name="T2" fmla="*/ 1834107 w 1186593"/>
              <a:gd name="T3" fmla="*/ 72256 h 681802"/>
              <a:gd name="T4" fmla="*/ 3505550 w 1186593"/>
              <a:gd name="T5" fmla="*/ 6148 h 681802"/>
              <a:gd name="T6" fmla="*/ 4013725 w 1186593"/>
              <a:gd name="T7" fmla="*/ 99298 h 681802"/>
              <a:gd name="T8" fmla="*/ 0 60000 65536"/>
              <a:gd name="T9" fmla="*/ 0 60000 65536"/>
              <a:gd name="T10" fmla="*/ 0 60000 65536"/>
              <a:gd name="T11" fmla="*/ 0 60000 65536"/>
              <a:gd name="T12" fmla="*/ 0 w 1186593"/>
              <a:gd name="T13" fmla="*/ 0 h 681802"/>
              <a:gd name="T14" fmla="*/ 1186593 w 1186593"/>
              <a:gd name="T15" fmla="*/ 681802 h 68180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186593" h="681802">
                <a:moveTo>
                  <a:pt x="0" y="681802"/>
                </a:moveTo>
                <a:cubicBezTo>
                  <a:pt x="113241" y="520935"/>
                  <a:pt x="344459" y="225614"/>
                  <a:pt x="542224" y="145249"/>
                </a:cubicBezTo>
                <a:cubicBezTo>
                  <a:pt x="704748" y="70559"/>
                  <a:pt x="908445" y="22874"/>
                  <a:pt x="1036360" y="12359"/>
                </a:cubicBezTo>
                <a:cubicBezTo>
                  <a:pt x="1133260" y="0"/>
                  <a:pt x="1112399" y="18443"/>
                  <a:pt x="1186593" y="199609"/>
                </a:cubicBezTo>
              </a:path>
            </a:pathLst>
          </a:custGeom>
          <a:noFill/>
          <a:ln w="38100" cap="flat" cmpd="sng" algn="ctr">
            <a:solidFill>
              <a:srgbClr val="FF9966"/>
            </a:solidFill>
            <a:prstDash val="solid"/>
            <a:round/>
            <a:headEnd type="none" w="med" len="med"/>
            <a:tailEnd type="arrow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38" name="Téglalap 37"/>
          <p:cNvSpPr/>
          <p:nvPr/>
        </p:nvSpPr>
        <p:spPr bwMode="auto">
          <a:xfrm>
            <a:off x="6159500" y="1316038"/>
            <a:ext cx="117539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>
              <a:defRPr/>
            </a:pPr>
            <a:r>
              <a:rPr lang="hu-HU" sz="2000" dirty="0" err="1">
                <a:solidFill>
                  <a:schemeClr val="accent6">
                    <a:lumMod val="75000"/>
                  </a:schemeClr>
                </a:solidFill>
                <a:latin typeface="Calibri"/>
                <a:cs typeface="Calibri"/>
              </a:rPr>
              <a:t>quadratic</a:t>
            </a:r>
            <a:endParaRPr lang="hu-HU" sz="2000" dirty="0">
              <a:latin typeface="Calibri"/>
              <a:cs typeface="Calibri"/>
            </a:endParaRPr>
          </a:p>
        </p:txBody>
      </p:sp>
      <p:sp>
        <p:nvSpPr>
          <p:cNvPr id="39" name="Rectangle 2"/>
          <p:cNvSpPr>
            <a:spLocks noChangeArrowheads="1"/>
          </p:cNvSpPr>
          <p:nvPr/>
        </p:nvSpPr>
        <p:spPr bwMode="auto">
          <a:xfrm>
            <a:off x="0" y="201613"/>
            <a:ext cx="9144000" cy="600075"/>
          </a:xfrm>
          <a:prstGeom prst="rect">
            <a:avLst/>
          </a:prstGeom>
          <a:solidFill>
            <a:schemeClr val="accent6">
              <a:lumMod val="50000"/>
            </a:schemeClr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altLang="en-US" dirty="0" err="1">
              <a:solidFill>
                <a:schemeClr val="accent3"/>
              </a:solidFill>
              <a:latin typeface="Calibri"/>
              <a:ea typeface="+mj-ea"/>
              <a:cs typeface="Calibri"/>
            </a:endParaRPr>
          </a:p>
        </p:txBody>
      </p:sp>
      <p:sp>
        <p:nvSpPr>
          <p:cNvPr id="40" name="Téglalap 2"/>
          <p:cNvSpPr>
            <a:spLocks noChangeArrowheads="1"/>
          </p:cNvSpPr>
          <p:nvPr/>
        </p:nvSpPr>
        <p:spPr bwMode="auto">
          <a:xfrm>
            <a:off x="0" y="209550"/>
            <a:ext cx="891539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en-US" dirty="0" smtClean="0">
                <a:solidFill>
                  <a:schemeClr val="bg1"/>
                </a:solidFill>
                <a:latin typeface="Calibri"/>
                <a:cs typeface="Calibri"/>
              </a:rPr>
              <a:t>Real time path integral on the </a:t>
            </a:r>
            <a:r>
              <a:rPr lang="en-US" altLang="en-US" dirty="0" err="1" smtClean="0">
                <a:solidFill>
                  <a:schemeClr val="bg1"/>
                </a:solidFill>
                <a:latin typeface="Calibri"/>
                <a:cs typeface="Calibri"/>
              </a:rPr>
              <a:t>Keldysh</a:t>
            </a:r>
            <a:r>
              <a:rPr lang="en-US" altLang="en-US" dirty="0" smtClean="0">
                <a:solidFill>
                  <a:schemeClr val="bg1"/>
                </a:solidFill>
                <a:latin typeface="Calibri"/>
                <a:cs typeface="Calibri"/>
              </a:rPr>
              <a:t> contour</a:t>
            </a:r>
          </a:p>
        </p:txBody>
      </p:sp>
    </p:spTree>
    <p:extLst>
      <p:ext uri="{BB962C8B-B14F-4D97-AF65-F5344CB8AC3E}">
        <p14:creationId xmlns:p14="http://schemas.microsoft.com/office/powerpoint/2010/main" val="1949524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57505" y="3611256"/>
            <a:ext cx="3409990" cy="899720"/>
          </a:xfrm>
          <a:prstGeom prst="rect">
            <a:avLst/>
          </a:prstGeom>
          <a:noFill/>
          <a:ln w="28575" algn="ctr">
            <a:solidFill>
              <a:srgbClr val="CC00FF"/>
            </a:solidFill>
            <a:miter lim="800000"/>
            <a:headEnd/>
            <a:tailEnd/>
          </a:ln>
        </p:spPr>
      </p:pic>
      <p:pic>
        <p:nvPicPr>
          <p:cNvPr id="12296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8325" y="4665663"/>
            <a:ext cx="1935163" cy="500062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</p:pic>
      <p:pic>
        <p:nvPicPr>
          <p:cNvPr id="12297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11550" y="4686300"/>
            <a:ext cx="1179513" cy="420688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</p:pic>
      <p:pic>
        <p:nvPicPr>
          <p:cNvPr id="12298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274816" y="5596928"/>
            <a:ext cx="2742010" cy="320789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</p:pic>
      <p:pic>
        <p:nvPicPr>
          <p:cNvPr id="12299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07988" y="2438400"/>
            <a:ext cx="4754562" cy="792163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</p:pic>
      <p:cxnSp>
        <p:nvCxnSpPr>
          <p:cNvPr id="15" name="Egyenes összekötő nyíllal 14"/>
          <p:cNvCxnSpPr/>
          <p:nvPr/>
        </p:nvCxnSpPr>
        <p:spPr bwMode="auto">
          <a:xfrm rot="5400000" flipH="1" flipV="1">
            <a:off x="3945732" y="4353719"/>
            <a:ext cx="379412" cy="196850"/>
          </a:xfrm>
          <a:prstGeom prst="straightConnector1">
            <a:avLst/>
          </a:prstGeom>
          <a:noFill/>
          <a:ln w="28575" cap="flat" cmpd="sng" algn="ctr">
            <a:solidFill>
              <a:schemeClr val="accent6">
                <a:lumMod val="75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7" name="Egyenes összekötő nyíllal 16"/>
          <p:cNvCxnSpPr/>
          <p:nvPr/>
        </p:nvCxnSpPr>
        <p:spPr bwMode="auto">
          <a:xfrm flipV="1">
            <a:off x="2279650" y="4397586"/>
            <a:ext cx="777659" cy="342690"/>
          </a:xfrm>
          <a:prstGeom prst="straightConnector1">
            <a:avLst/>
          </a:prstGeom>
          <a:noFill/>
          <a:ln w="28575" cap="flat" cmpd="sng" algn="ctr">
            <a:solidFill>
              <a:schemeClr val="accent6">
                <a:lumMod val="75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0" name="Egyenes összekötő nyíllal 19"/>
          <p:cNvCxnSpPr/>
          <p:nvPr/>
        </p:nvCxnSpPr>
        <p:spPr bwMode="auto">
          <a:xfrm flipH="1" flipV="1">
            <a:off x="5338532" y="4291762"/>
            <a:ext cx="598719" cy="392952"/>
          </a:xfrm>
          <a:prstGeom prst="straightConnector1">
            <a:avLst/>
          </a:prstGeom>
          <a:noFill/>
          <a:ln w="28575" cap="flat" cmpd="sng" algn="ctr">
            <a:solidFill>
              <a:schemeClr val="accent6">
                <a:lumMod val="75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2" name="Téglalap 21"/>
          <p:cNvSpPr/>
          <p:nvPr/>
        </p:nvSpPr>
        <p:spPr>
          <a:xfrm>
            <a:off x="5554336" y="4689475"/>
            <a:ext cx="183262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hu-HU" sz="2000" dirty="0" err="1">
                <a:solidFill>
                  <a:schemeClr val="accent6">
                    <a:lumMod val="75000"/>
                  </a:schemeClr>
                </a:solidFill>
                <a:latin typeface="Calibri"/>
                <a:cs typeface="Calibri"/>
              </a:rPr>
              <a:t>Cut-off</a:t>
            </a:r>
            <a:r>
              <a:rPr lang="hu-HU" sz="2000" dirty="0">
                <a:solidFill>
                  <a:schemeClr val="accent6">
                    <a:lumMod val="75000"/>
                  </a:schemeClr>
                </a:solidFill>
                <a:latin typeface="Calibri"/>
                <a:cs typeface="Calibri"/>
              </a:rPr>
              <a:t> </a:t>
            </a:r>
            <a:r>
              <a:rPr lang="hu-HU" sz="2000" dirty="0" err="1">
                <a:solidFill>
                  <a:schemeClr val="accent6">
                    <a:lumMod val="75000"/>
                  </a:schemeClr>
                </a:solidFill>
                <a:latin typeface="Calibri"/>
                <a:cs typeface="Calibri"/>
              </a:rPr>
              <a:t>function</a:t>
            </a:r>
            <a:endParaRPr lang="hu-HU" sz="2000" dirty="0">
              <a:latin typeface="Calibri"/>
              <a:cs typeface="Calibri"/>
            </a:endParaRPr>
          </a:p>
        </p:txBody>
      </p:sp>
      <p:sp>
        <p:nvSpPr>
          <p:cNvPr id="23" name="Rectangle 32"/>
          <p:cNvSpPr>
            <a:spLocks noChangeArrowheads="1"/>
          </p:cNvSpPr>
          <p:nvPr/>
        </p:nvSpPr>
        <p:spPr bwMode="auto">
          <a:xfrm>
            <a:off x="254000" y="1066800"/>
            <a:ext cx="7426325" cy="830263"/>
          </a:xfrm>
          <a:prstGeom prst="rect">
            <a:avLst/>
          </a:prstGeom>
          <a:noFill/>
          <a:ln w="25400" algn="ctr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l">
              <a:defRPr/>
            </a:pPr>
            <a:r>
              <a:rPr lang="hu-HU" b="1" dirty="0">
                <a:solidFill>
                  <a:schemeClr val="accent6"/>
                </a:solidFill>
                <a:latin typeface="Calibri"/>
                <a:cs typeface="Calibri"/>
              </a:rPr>
              <a:t>1. </a:t>
            </a:r>
            <a:r>
              <a:rPr lang="hu-HU" dirty="0" err="1">
                <a:solidFill>
                  <a:schemeClr val="accent6"/>
                </a:solidFill>
                <a:latin typeface="Calibri"/>
                <a:cs typeface="Calibri"/>
              </a:rPr>
              <a:t>Expand</a:t>
            </a:r>
            <a:r>
              <a:rPr lang="hu-HU" dirty="0">
                <a:solidFill>
                  <a:schemeClr val="accent6"/>
                </a:solidFill>
                <a:latin typeface="Calibri"/>
                <a:cs typeface="Calibri"/>
              </a:rPr>
              <a:t>			</a:t>
            </a:r>
            <a:r>
              <a:rPr lang="hu-HU" sz="2000" dirty="0" err="1">
                <a:solidFill>
                  <a:schemeClr val="accent6"/>
                </a:solidFill>
                <a:latin typeface="Calibri"/>
                <a:cs typeface="Calibri"/>
              </a:rPr>
              <a:t>in</a:t>
            </a:r>
            <a:endParaRPr lang="en-US" sz="2000" dirty="0">
              <a:solidFill>
                <a:schemeClr val="accent6"/>
              </a:solidFill>
              <a:latin typeface="Calibri"/>
              <a:cs typeface="Calibri"/>
            </a:endParaRPr>
          </a:p>
          <a:p>
            <a:pPr algn="l">
              <a:defRPr/>
            </a:pPr>
            <a:endParaRPr lang="en-US" dirty="0">
              <a:solidFill>
                <a:schemeClr val="accent6"/>
              </a:solidFill>
              <a:latin typeface="Calibri"/>
              <a:cs typeface="Calibri"/>
            </a:endParaRPr>
          </a:p>
        </p:txBody>
      </p:sp>
      <p:graphicFrame>
        <p:nvGraphicFramePr>
          <p:cNvPr id="1229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31709534"/>
              </p:ext>
            </p:extLst>
          </p:nvPr>
        </p:nvGraphicFramePr>
        <p:xfrm>
          <a:off x="1975491" y="1084820"/>
          <a:ext cx="1634369" cy="5143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73" name="Equation" r:id="rId9" imgW="799920" imgH="253800" progId="Equation.3">
                  <p:embed/>
                </p:oleObj>
              </mc:Choice>
              <mc:Fallback>
                <p:oleObj name="Equation" r:id="rId9" imgW="799920" imgH="253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5491" y="1084820"/>
                        <a:ext cx="1634369" cy="51438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42528808"/>
              </p:ext>
            </p:extLst>
          </p:nvPr>
        </p:nvGraphicFramePr>
        <p:xfrm>
          <a:off x="4574205" y="1134486"/>
          <a:ext cx="447352" cy="4444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74" name="Equation" r:id="rId11" imgW="228600" imgH="228600" progId="Equation.3">
                  <p:embed/>
                </p:oleObj>
              </mc:Choice>
              <mc:Fallback>
                <p:oleObj name="Equation" r:id="rId11" imgW="2286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4205" y="1134486"/>
                        <a:ext cx="447352" cy="444484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Rectangle 32"/>
          <p:cNvSpPr>
            <a:spLocks noChangeArrowheads="1"/>
          </p:cNvSpPr>
          <p:nvPr/>
        </p:nvSpPr>
        <p:spPr bwMode="auto">
          <a:xfrm>
            <a:off x="279400" y="1528763"/>
            <a:ext cx="7427913" cy="830262"/>
          </a:xfrm>
          <a:prstGeom prst="rect">
            <a:avLst/>
          </a:prstGeom>
          <a:noFill/>
          <a:ln w="25400" algn="ctr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l">
              <a:defRPr/>
            </a:pPr>
            <a:r>
              <a:rPr lang="hu-HU" b="1" dirty="0">
                <a:solidFill>
                  <a:schemeClr val="accent6"/>
                </a:solidFill>
                <a:latin typeface="Calibri"/>
                <a:cs typeface="Calibri"/>
              </a:rPr>
              <a:t>2. </a:t>
            </a:r>
            <a:r>
              <a:rPr lang="hu-HU" dirty="0" err="1">
                <a:solidFill>
                  <a:schemeClr val="accent6"/>
                </a:solidFill>
                <a:latin typeface="Calibri"/>
                <a:cs typeface="Calibri"/>
              </a:rPr>
              <a:t>Rescale</a:t>
            </a:r>
            <a:r>
              <a:rPr lang="hu-HU" dirty="0">
                <a:solidFill>
                  <a:schemeClr val="accent6"/>
                </a:solidFill>
              </a:rPr>
              <a:t>			</a:t>
            </a:r>
            <a:endParaRPr lang="en-US" dirty="0">
              <a:solidFill>
                <a:schemeClr val="accent6"/>
              </a:solidFill>
            </a:endParaRPr>
          </a:p>
          <a:p>
            <a:pPr algn="l">
              <a:defRPr/>
            </a:pPr>
            <a:endParaRPr lang="en-US" dirty="0">
              <a:solidFill>
                <a:schemeClr val="accent6"/>
              </a:solidFill>
            </a:endParaRPr>
          </a:p>
        </p:txBody>
      </p:sp>
      <p:graphicFrame>
        <p:nvGraphicFramePr>
          <p:cNvPr id="12292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45179466"/>
              </p:ext>
            </p:extLst>
          </p:nvPr>
        </p:nvGraphicFramePr>
        <p:xfrm>
          <a:off x="2410571" y="1598984"/>
          <a:ext cx="960044" cy="3913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75" name="Equation" r:id="rId13" imgW="495000" imgH="203040" progId="Equation.3">
                  <p:embed/>
                </p:oleObj>
              </mc:Choice>
              <mc:Fallback>
                <p:oleObj name="Equation" r:id="rId13" imgW="4950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0571" y="1598984"/>
                        <a:ext cx="960044" cy="391391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3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73538886"/>
              </p:ext>
            </p:extLst>
          </p:nvPr>
        </p:nvGraphicFramePr>
        <p:xfrm>
          <a:off x="3880430" y="1530773"/>
          <a:ext cx="2726041" cy="4935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76" name="Equation" r:id="rId15" imgW="1320480" imgH="241200" progId="Equation.3">
                  <p:embed/>
                </p:oleObj>
              </mc:Choice>
              <mc:Fallback>
                <p:oleObj name="Equation" r:id="rId15" imgW="132048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0430" y="1530773"/>
                        <a:ext cx="2726041" cy="49358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Rectangle 32"/>
          <p:cNvSpPr>
            <a:spLocks noChangeArrowheads="1"/>
          </p:cNvSpPr>
          <p:nvPr/>
        </p:nvSpPr>
        <p:spPr bwMode="auto">
          <a:xfrm>
            <a:off x="319088" y="5524466"/>
            <a:ext cx="2789237" cy="400110"/>
          </a:xfrm>
          <a:prstGeom prst="rect">
            <a:avLst/>
          </a:prstGeom>
          <a:noFill/>
          <a:ln w="25400" algn="ctr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l">
              <a:defRPr/>
            </a:pPr>
            <a:r>
              <a:rPr lang="hu-HU" sz="2000" dirty="0">
                <a:solidFill>
                  <a:schemeClr val="accent6"/>
                </a:solidFill>
                <a:latin typeface="Calibri"/>
                <a:cs typeface="Calibri"/>
              </a:rPr>
              <a:t>„Standard” RG:</a:t>
            </a:r>
            <a:endParaRPr lang="en-US" sz="2000" dirty="0">
              <a:solidFill>
                <a:schemeClr val="accent6"/>
              </a:solidFill>
              <a:latin typeface="Calibri"/>
              <a:cs typeface="Calibri"/>
            </a:endParaRPr>
          </a:p>
        </p:txBody>
      </p:sp>
      <p:cxnSp>
        <p:nvCxnSpPr>
          <p:cNvPr id="12307" name="Egyenes összekötő 20"/>
          <p:cNvCxnSpPr>
            <a:cxnSpLocks noChangeShapeType="1"/>
          </p:cNvCxnSpPr>
          <p:nvPr/>
        </p:nvCxnSpPr>
        <p:spPr bwMode="auto">
          <a:xfrm>
            <a:off x="2233613" y="2844800"/>
            <a:ext cx="1109662" cy="3175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2308" name="Egyenes összekötő 24"/>
          <p:cNvCxnSpPr>
            <a:cxnSpLocks noChangeShapeType="1"/>
          </p:cNvCxnSpPr>
          <p:nvPr/>
        </p:nvCxnSpPr>
        <p:spPr bwMode="auto">
          <a:xfrm>
            <a:off x="4046538" y="2849563"/>
            <a:ext cx="1109662" cy="3175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2309" name="Egyenes összekötő 26"/>
          <p:cNvCxnSpPr>
            <a:cxnSpLocks noChangeShapeType="1"/>
          </p:cNvCxnSpPr>
          <p:nvPr/>
        </p:nvCxnSpPr>
        <p:spPr bwMode="auto">
          <a:xfrm>
            <a:off x="4046538" y="3065463"/>
            <a:ext cx="1109662" cy="3175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2310" name="Egyenes összekötő 27"/>
          <p:cNvCxnSpPr>
            <a:cxnSpLocks noChangeShapeType="1"/>
          </p:cNvCxnSpPr>
          <p:nvPr/>
        </p:nvCxnSpPr>
        <p:spPr bwMode="auto">
          <a:xfrm>
            <a:off x="2243138" y="3065463"/>
            <a:ext cx="1109662" cy="3175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2311" name="Egyenes összekötő 30"/>
          <p:cNvCxnSpPr>
            <a:cxnSpLocks noChangeShapeType="1"/>
          </p:cNvCxnSpPr>
          <p:nvPr/>
        </p:nvCxnSpPr>
        <p:spPr bwMode="auto">
          <a:xfrm>
            <a:off x="1066800" y="2840038"/>
            <a:ext cx="517525" cy="4762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2312" name="Egyenes összekötő 31"/>
          <p:cNvCxnSpPr>
            <a:cxnSpLocks noChangeShapeType="1"/>
          </p:cNvCxnSpPr>
          <p:nvPr/>
        </p:nvCxnSpPr>
        <p:spPr bwMode="auto">
          <a:xfrm>
            <a:off x="1054100" y="3009900"/>
            <a:ext cx="519113" cy="3175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25" name="Rectangle 2"/>
          <p:cNvSpPr>
            <a:spLocks noChangeArrowheads="1"/>
          </p:cNvSpPr>
          <p:nvPr/>
        </p:nvSpPr>
        <p:spPr bwMode="auto">
          <a:xfrm>
            <a:off x="0" y="201613"/>
            <a:ext cx="9144000" cy="600075"/>
          </a:xfrm>
          <a:prstGeom prst="rect">
            <a:avLst/>
          </a:prstGeom>
          <a:solidFill>
            <a:schemeClr val="accent6">
              <a:lumMod val="50000"/>
            </a:schemeClr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altLang="en-US" sz="2800" b="1" dirty="0" err="1">
              <a:solidFill>
                <a:schemeClr val="accent3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7" name="Téglalap 2"/>
          <p:cNvSpPr>
            <a:spLocks noChangeArrowheads="1"/>
          </p:cNvSpPr>
          <p:nvPr/>
        </p:nvSpPr>
        <p:spPr bwMode="auto">
          <a:xfrm>
            <a:off x="0" y="209550"/>
            <a:ext cx="891539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hu-HU" altLang="en-US" dirty="0" err="1" smtClean="0">
                <a:solidFill>
                  <a:schemeClr val="bg1"/>
                </a:solidFill>
                <a:latin typeface="Calibri"/>
                <a:cs typeface="Calibri"/>
              </a:rPr>
              <a:t>Generating</a:t>
            </a:r>
            <a:r>
              <a:rPr lang="hu-HU" altLang="en-US" dirty="0" smtClean="0">
                <a:solidFill>
                  <a:schemeClr val="bg1"/>
                </a:solidFill>
                <a:latin typeface="Calibri"/>
                <a:cs typeface="Calibri"/>
              </a:rPr>
              <a:t> RG </a:t>
            </a:r>
            <a:r>
              <a:rPr lang="hu-HU" altLang="en-US" dirty="0" err="1" smtClean="0">
                <a:solidFill>
                  <a:schemeClr val="bg1"/>
                </a:solidFill>
                <a:latin typeface="Calibri"/>
                <a:cs typeface="Calibri"/>
              </a:rPr>
              <a:t>equations</a:t>
            </a:r>
            <a:endParaRPr lang="en-US" altLang="en-US" dirty="0" smtClean="0">
              <a:solidFill>
                <a:schemeClr val="bg1"/>
              </a:solidFill>
              <a:latin typeface="Calibri"/>
              <a:cs typeface="Calibri"/>
            </a:endParaRPr>
          </a:p>
        </p:txBody>
      </p:sp>
      <p:cxnSp>
        <p:nvCxnSpPr>
          <p:cNvPr id="3" name="Straight Arrow Connector 2"/>
          <p:cNvCxnSpPr/>
          <p:nvPr/>
        </p:nvCxnSpPr>
        <p:spPr bwMode="auto">
          <a:xfrm flipV="1">
            <a:off x="6432107" y="4033080"/>
            <a:ext cx="529151" cy="11760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  <p:graphicFrame>
        <p:nvGraphicFramePr>
          <p:cNvPr id="30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5638931"/>
              </p:ext>
            </p:extLst>
          </p:nvPr>
        </p:nvGraphicFramePr>
        <p:xfrm>
          <a:off x="7208194" y="3684452"/>
          <a:ext cx="1204207" cy="6532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77" name="Equation" r:id="rId17" imgW="723900" imgH="393700" progId="Equation.3">
                  <p:embed/>
                </p:oleObj>
              </mc:Choice>
              <mc:Fallback>
                <p:oleObj name="Equation" r:id="rId17" imgW="7239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08194" y="3684452"/>
                        <a:ext cx="1204207" cy="65324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34588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9" name="Kép 6" descr="renormalized_couplings.eps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9700" y="1524000"/>
            <a:ext cx="5521325" cy="417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201613"/>
            <a:ext cx="9144000" cy="600075"/>
          </a:xfrm>
          <a:prstGeom prst="rect">
            <a:avLst/>
          </a:prstGeom>
          <a:solidFill>
            <a:schemeClr val="accent6">
              <a:lumMod val="50000"/>
            </a:schemeClr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altLang="en-US" sz="2800" b="1" dirty="0" err="1">
              <a:solidFill>
                <a:schemeClr val="accent3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Téglalap 2"/>
          <p:cNvSpPr>
            <a:spLocks noChangeArrowheads="1"/>
          </p:cNvSpPr>
          <p:nvPr/>
        </p:nvSpPr>
        <p:spPr bwMode="auto">
          <a:xfrm>
            <a:off x="0" y="209550"/>
            <a:ext cx="891539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hu-HU" altLang="en-US" dirty="0" err="1" smtClean="0">
                <a:solidFill>
                  <a:schemeClr val="bg1"/>
                </a:solidFill>
                <a:latin typeface="Calibri"/>
                <a:cs typeface="Calibri"/>
              </a:rPr>
              <a:t>Renormalized</a:t>
            </a:r>
            <a:r>
              <a:rPr lang="hu-HU" altLang="en-US" dirty="0" smtClean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hu-HU" altLang="en-US" dirty="0" err="1" smtClean="0">
                <a:solidFill>
                  <a:schemeClr val="bg1"/>
                </a:solidFill>
                <a:latin typeface="Calibri"/>
                <a:cs typeface="Calibri"/>
              </a:rPr>
              <a:t>vertex</a:t>
            </a:r>
            <a:endParaRPr lang="en-US" altLang="en-US" dirty="0" smtClean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Téglalap 22"/>
          <p:cNvSpPr/>
          <p:nvPr/>
        </p:nvSpPr>
        <p:spPr bwMode="auto">
          <a:xfrm>
            <a:off x="6115693" y="6057442"/>
            <a:ext cx="28917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>
              <a:defRPr/>
            </a:pPr>
            <a:r>
              <a:rPr lang="hu-HU" sz="1800" dirty="0" smtClean="0">
                <a:latin typeface="Calibri"/>
                <a:cs typeface="Calibri"/>
              </a:rPr>
              <a:t>Kroha, Wölfle, Rosch, Paaske</a:t>
            </a:r>
            <a:endParaRPr lang="hu-HU" sz="18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821265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21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4325" y="1910818"/>
            <a:ext cx="4012431" cy="421515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</p:pic>
      <p:pic>
        <p:nvPicPr>
          <p:cNvPr id="13322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32271" y="1800581"/>
            <a:ext cx="1600669" cy="53587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</p:pic>
      <p:pic>
        <p:nvPicPr>
          <p:cNvPr id="13323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651500" y="2511425"/>
            <a:ext cx="2794000" cy="73025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</p:pic>
      <p:pic>
        <p:nvPicPr>
          <p:cNvPr id="13324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16896" y="4080680"/>
            <a:ext cx="5497030" cy="908135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</p:pic>
      <p:sp>
        <p:nvSpPr>
          <p:cNvPr id="13" name="Rectangle 32"/>
          <p:cNvSpPr>
            <a:spLocks noChangeArrowheads="1"/>
          </p:cNvSpPr>
          <p:nvPr/>
        </p:nvSpPr>
        <p:spPr bwMode="auto">
          <a:xfrm>
            <a:off x="333375" y="1266825"/>
            <a:ext cx="8431213" cy="400110"/>
          </a:xfrm>
          <a:prstGeom prst="rect">
            <a:avLst/>
          </a:prstGeom>
          <a:noFill/>
          <a:ln w="25400" algn="ctr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l">
              <a:defRPr/>
            </a:pPr>
            <a:r>
              <a:rPr lang="hu-HU" sz="2000" dirty="0" err="1">
                <a:solidFill>
                  <a:schemeClr val="accent6"/>
                </a:solidFill>
                <a:latin typeface="Calibri"/>
                <a:cs typeface="Calibri"/>
              </a:rPr>
              <a:t>Current</a:t>
            </a:r>
            <a:r>
              <a:rPr lang="hu-HU" sz="2000" dirty="0">
                <a:solidFill>
                  <a:schemeClr val="accent6"/>
                </a:solidFill>
                <a:latin typeface="Calibri"/>
                <a:cs typeface="Calibri"/>
              </a:rPr>
              <a:t> operator </a:t>
            </a:r>
            <a:r>
              <a:rPr lang="hu-HU" sz="2000" dirty="0" err="1">
                <a:solidFill>
                  <a:schemeClr val="accent6"/>
                </a:solidFill>
                <a:latin typeface="Calibri"/>
                <a:cs typeface="Calibri"/>
              </a:rPr>
              <a:t>from</a:t>
            </a:r>
            <a:r>
              <a:rPr lang="hu-HU" sz="2000" dirty="0">
                <a:solidFill>
                  <a:schemeClr val="accent6"/>
                </a:solidFill>
                <a:latin typeface="Calibri"/>
                <a:cs typeface="Calibri"/>
              </a:rPr>
              <a:t> </a:t>
            </a:r>
            <a:r>
              <a:rPr lang="hu-HU" sz="2000" dirty="0" err="1">
                <a:solidFill>
                  <a:schemeClr val="accent6"/>
                </a:solidFill>
                <a:latin typeface="Calibri"/>
                <a:cs typeface="Calibri"/>
              </a:rPr>
              <a:t>equation</a:t>
            </a:r>
            <a:r>
              <a:rPr lang="hu-HU" sz="2000" dirty="0">
                <a:solidFill>
                  <a:schemeClr val="accent6"/>
                </a:solidFill>
                <a:latin typeface="Calibri"/>
                <a:cs typeface="Calibri"/>
              </a:rPr>
              <a:t> of </a:t>
            </a:r>
            <a:r>
              <a:rPr lang="hu-HU" sz="2000" dirty="0" err="1">
                <a:solidFill>
                  <a:schemeClr val="accent6"/>
                </a:solidFill>
                <a:latin typeface="Calibri"/>
                <a:cs typeface="Calibri"/>
              </a:rPr>
              <a:t>motion</a:t>
            </a:r>
            <a:r>
              <a:rPr lang="hu-HU" sz="2000" dirty="0">
                <a:solidFill>
                  <a:schemeClr val="accent6"/>
                </a:solidFill>
                <a:latin typeface="Calibri"/>
                <a:cs typeface="Calibri"/>
              </a:rPr>
              <a:t>:</a:t>
            </a:r>
            <a:endParaRPr lang="en-US" sz="2000" dirty="0">
              <a:solidFill>
                <a:schemeClr val="accent6"/>
              </a:solidFill>
              <a:latin typeface="Calibri"/>
              <a:cs typeface="Calibri"/>
            </a:endParaRPr>
          </a:p>
        </p:txBody>
      </p:sp>
      <p:sp>
        <p:nvSpPr>
          <p:cNvPr id="14" name="Rectangle 32"/>
          <p:cNvSpPr>
            <a:spLocks noChangeArrowheads="1"/>
          </p:cNvSpPr>
          <p:nvPr/>
        </p:nvSpPr>
        <p:spPr bwMode="auto">
          <a:xfrm>
            <a:off x="400050" y="3614738"/>
            <a:ext cx="8432800" cy="400110"/>
          </a:xfrm>
          <a:prstGeom prst="rect">
            <a:avLst/>
          </a:prstGeom>
          <a:noFill/>
          <a:ln w="25400" algn="ctr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l">
              <a:defRPr/>
            </a:pPr>
            <a:r>
              <a:rPr lang="hu-HU" sz="2000" dirty="0" err="1">
                <a:solidFill>
                  <a:schemeClr val="accent6"/>
                </a:solidFill>
                <a:latin typeface="Calibri"/>
                <a:cs typeface="Calibri"/>
              </a:rPr>
              <a:t>Generating</a:t>
            </a:r>
            <a:r>
              <a:rPr lang="hu-HU" sz="2000" dirty="0">
                <a:solidFill>
                  <a:schemeClr val="accent6"/>
                </a:solidFill>
                <a:latin typeface="Calibri"/>
                <a:cs typeface="Calibri"/>
              </a:rPr>
              <a:t> </a:t>
            </a:r>
            <a:r>
              <a:rPr lang="hu-HU" sz="2000" dirty="0" err="1">
                <a:solidFill>
                  <a:schemeClr val="accent6"/>
                </a:solidFill>
                <a:latin typeface="Calibri"/>
                <a:cs typeface="Calibri"/>
              </a:rPr>
              <a:t>functional</a:t>
            </a:r>
            <a:r>
              <a:rPr lang="hu-HU" sz="2000" dirty="0">
                <a:solidFill>
                  <a:schemeClr val="accent6"/>
                </a:solidFill>
                <a:latin typeface="Calibri"/>
                <a:cs typeface="Calibri"/>
              </a:rPr>
              <a:t>:</a:t>
            </a:r>
            <a:endParaRPr lang="en-US" sz="2000" dirty="0">
              <a:solidFill>
                <a:schemeClr val="accent6"/>
              </a:solidFill>
              <a:latin typeface="Calibri"/>
              <a:cs typeface="Calibri"/>
            </a:endParaRPr>
          </a:p>
        </p:txBody>
      </p:sp>
      <p:sp>
        <p:nvSpPr>
          <p:cNvPr id="15" name="Rectangle 32"/>
          <p:cNvSpPr>
            <a:spLocks noChangeArrowheads="1"/>
          </p:cNvSpPr>
          <p:nvPr/>
        </p:nvSpPr>
        <p:spPr bwMode="auto">
          <a:xfrm>
            <a:off x="369888" y="4919663"/>
            <a:ext cx="1050925" cy="400110"/>
          </a:xfrm>
          <a:prstGeom prst="rect">
            <a:avLst/>
          </a:prstGeom>
          <a:noFill/>
          <a:ln w="25400" algn="ctr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l">
              <a:defRPr/>
            </a:pPr>
            <a:r>
              <a:rPr lang="hu-HU" sz="2000" dirty="0">
                <a:solidFill>
                  <a:schemeClr val="accent6"/>
                </a:solidFill>
                <a:latin typeface="Calibri"/>
                <a:cs typeface="Calibri"/>
              </a:rPr>
              <a:t>RG:</a:t>
            </a:r>
            <a:endParaRPr lang="en-US" sz="2000" dirty="0">
              <a:solidFill>
                <a:schemeClr val="accent6"/>
              </a:solidFill>
              <a:latin typeface="Calibri"/>
              <a:cs typeface="Calibri"/>
            </a:endParaRPr>
          </a:p>
        </p:txBody>
      </p:sp>
      <p:sp>
        <p:nvSpPr>
          <p:cNvPr id="16" name="Rectangle 32"/>
          <p:cNvSpPr>
            <a:spLocks noChangeArrowheads="1"/>
          </p:cNvSpPr>
          <p:nvPr/>
        </p:nvSpPr>
        <p:spPr bwMode="auto">
          <a:xfrm>
            <a:off x="1690688" y="5005388"/>
            <a:ext cx="7427912" cy="769441"/>
          </a:xfrm>
          <a:prstGeom prst="rect">
            <a:avLst/>
          </a:prstGeom>
          <a:noFill/>
          <a:ln w="25400" algn="ctr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l">
              <a:defRPr/>
            </a:pPr>
            <a:r>
              <a:rPr lang="hu-HU" sz="2000" dirty="0">
                <a:solidFill>
                  <a:schemeClr val="accent6"/>
                </a:solidFill>
                <a:latin typeface="Calibri"/>
                <a:cs typeface="Calibri"/>
              </a:rPr>
              <a:t>1. Expand		</a:t>
            </a:r>
            <a:r>
              <a:rPr lang="hu-HU" sz="2000" dirty="0" smtClean="0">
                <a:solidFill>
                  <a:schemeClr val="accent6"/>
                </a:solidFill>
                <a:latin typeface="Calibri"/>
                <a:cs typeface="Calibri"/>
              </a:rPr>
              <a:t>in</a:t>
            </a:r>
            <a:r>
              <a:rPr lang="hu-HU" sz="2000" dirty="0">
                <a:solidFill>
                  <a:schemeClr val="accent6"/>
                </a:solidFill>
                <a:latin typeface="Calibri"/>
                <a:cs typeface="Calibri"/>
              </a:rPr>
              <a:t>	        and in</a:t>
            </a:r>
            <a:endParaRPr lang="en-US" sz="2000" dirty="0">
              <a:solidFill>
                <a:schemeClr val="accent6"/>
              </a:solidFill>
              <a:latin typeface="Calibri"/>
              <a:cs typeface="Calibri"/>
            </a:endParaRPr>
          </a:p>
          <a:p>
            <a:pPr algn="l">
              <a:defRPr/>
            </a:pPr>
            <a:endParaRPr lang="en-US" dirty="0">
              <a:solidFill>
                <a:schemeClr val="accent6"/>
              </a:solidFill>
            </a:endParaRPr>
          </a:p>
        </p:txBody>
      </p:sp>
      <p:graphicFrame>
        <p:nvGraphicFramePr>
          <p:cNvPr id="13314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80702462"/>
              </p:ext>
            </p:extLst>
          </p:nvPr>
        </p:nvGraphicFramePr>
        <p:xfrm>
          <a:off x="3245451" y="4996278"/>
          <a:ext cx="1037464" cy="454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939" name="Equation" r:id="rId8" imgW="545760" imgH="241200" progId="Equation.3">
                  <p:embed/>
                </p:oleObj>
              </mc:Choice>
              <mc:Fallback>
                <p:oleObj name="Equation" r:id="rId8" imgW="54576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45451" y="4996278"/>
                        <a:ext cx="1037464" cy="4541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Rectangle 32"/>
          <p:cNvSpPr>
            <a:spLocks noChangeArrowheads="1"/>
          </p:cNvSpPr>
          <p:nvPr/>
        </p:nvSpPr>
        <p:spPr bwMode="auto">
          <a:xfrm>
            <a:off x="1717675" y="5467350"/>
            <a:ext cx="7426325" cy="707886"/>
          </a:xfrm>
          <a:prstGeom prst="rect">
            <a:avLst/>
          </a:prstGeom>
          <a:noFill/>
          <a:ln w="25400" algn="ctr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l">
              <a:defRPr/>
            </a:pPr>
            <a:r>
              <a:rPr lang="hu-HU" sz="2000" dirty="0">
                <a:solidFill>
                  <a:schemeClr val="accent6"/>
                </a:solidFill>
                <a:latin typeface="Calibri"/>
                <a:cs typeface="Calibri"/>
              </a:rPr>
              <a:t>2. </a:t>
            </a:r>
            <a:r>
              <a:rPr lang="hu-HU" sz="2000" dirty="0" err="1">
                <a:solidFill>
                  <a:schemeClr val="accent6"/>
                </a:solidFill>
                <a:latin typeface="Calibri"/>
                <a:cs typeface="Calibri"/>
              </a:rPr>
              <a:t>Rescale</a:t>
            </a:r>
            <a:r>
              <a:rPr lang="hu-HU" sz="2000" dirty="0">
                <a:solidFill>
                  <a:schemeClr val="accent6"/>
                </a:solidFill>
                <a:latin typeface="Calibri"/>
                <a:cs typeface="Calibri"/>
              </a:rPr>
              <a:t>			</a:t>
            </a:r>
            <a:endParaRPr lang="en-US" sz="2000" dirty="0">
              <a:solidFill>
                <a:schemeClr val="accent6"/>
              </a:solidFill>
              <a:latin typeface="Calibri"/>
              <a:cs typeface="Calibri"/>
            </a:endParaRPr>
          </a:p>
          <a:p>
            <a:pPr algn="l">
              <a:defRPr/>
            </a:pPr>
            <a:endParaRPr lang="en-US" sz="2000" dirty="0">
              <a:solidFill>
                <a:schemeClr val="accent6"/>
              </a:solidFill>
              <a:latin typeface="Calibri"/>
              <a:cs typeface="Calibri"/>
            </a:endParaRPr>
          </a:p>
        </p:txBody>
      </p:sp>
      <p:graphicFrame>
        <p:nvGraphicFramePr>
          <p:cNvPr id="13315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5353999"/>
              </p:ext>
            </p:extLst>
          </p:nvPr>
        </p:nvGraphicFramePr>
        <p:xfrm>
          <a:off x="3330575" y="5584825"/>
          <a:ext cx="863600" cy="366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940" name="Equation" r:id="rId10" imgW="444500" imgH="190500" progId="Equation.3">
                  <p:embed/>
                </p:oleObj>
              </mc:Choice>
              <mc:Fallback>
                <p:oleObj name="Equation" r:id="rId10" imgW="444500" imgH="190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30575" y="5584825"/>
                        <a:ext cx="863600" cy="36671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6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7180674"/>
              </p:ext>
            </p:extLst>
          </p:nvPr>
        </p:nvGraphicFramePr>
        <p:xfrm>
          <a:off x="5526674" y="5574348"/>
          <a:ext cx="2122072" cy="3994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941" name="Equation" r:id="rId12" imgW="1206500" imgH="228600" progId="Equation.3">
                  <p:embed/>
                </p:oleObj>
              </mc:Choice>
              <mc:Fallback>
                <p:oleObj name="Equation" r:id="rId12" imgW="12065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26674" y="5574348"/>
                        <a:ext cx="2122072" cy="39941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7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57484392"/>
              </p:ext>
            </p:extLst>
          </p:nvPr>
        </p:nvGraphicFramePr>
        <p:xfrm>
          <a:off x="5044559" y="5004499"/>
          <a:ext cx="656716" cy="4418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942" name="Equation" r:id="rId14" imgW="355320" imgH="241200" progId="Equation.3">
                  <p:embed/>
                </p:oleObj>
              </mc:Choice>
              <mc:Fallback>
                <p:oleObj name="Equation" r:id="rId14" imgW="35532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44559" y="5004499"/>
                        <a:ext cx="656716" cy="44186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8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22158411"/>
              </p:ext>
            </p:extLst>
          </p:nvPr>
        </p:nvGraphicFramePr>
        <p:xfrm>
          <a:off x="6796633" y="5021051"/>
          <a:ext cx="444166" cy="4398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943" name="Equation" r:id="rId16" imgW="228600" imgH="228600" progId="Equation.3">
                  <p:embed/>
                </p:oleObj>
              </mc:Choice>
              <mc:Fallback>
                <p:oleObj name="Equation" r:id="rId16" imgW="2286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96633" y="5021051"/>
                        <a:ext cx="444166" cy="439896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9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6723370"/>
              </p:ext>
            </p:extLst>
          </p:nvPr>
        </p:nvGraphicFramePr>
        <p:xfrm>
          <a:off x="5644262" y="6033284"/>
          <a:ext cx="2236114" cy="42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944" name="Equation" r:id="rId18" imgW="1257300" imgH="241300" progId="Equation.3">
                  <p:embed/>
                </p:oleObj>
              </mc:Choice>
              <mc:Fallback>
                <p:oleObj name="Equation" r:id="rId18" imgW="12573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44262" y="6033284"/>
                        <a:ext cx="2236114" cy="4265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Téglalap 24"/>
          <p:cNvSpPr/>
          <p:nvPr/>
        </p:nvSpPr>
        <p:spPr>
          <a:xfrm>
            <a:off x="4523200" y="6040438"/>
            <a:ext cx="57702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hu-HU" sz="2000" dirty="0">
                <a:solidFill>
                  <a:schemeClr val="accent6"/>
                </a:solidFill>
                <a:latin typeface="Calibri"/>
                <a:cs typeface="Calibri"/>
              </a:rPr>
              <a:t>and</a:t>
            </a:r>
            <a:endParaRPr lang="en-US" sz="2000" dirty="0">
              <a:latin typeface="Calibri"/>
              <a:cs typeface="Calibri"/>
            </a:endParaRPr>
          </a:p>
        </p:txBody>
      </p:sp>
      <p:sp>
        <p:nvSpPr>
          <p:cNvPr id="13331" name="Szabadkézi sokszög 19"/>
          <p:cNvSpPr>
            <a:spLocks/>
          </p:cNvSpPr>
          <p:nvPr/>
        </p:nvSpPr>
        <p:spPr bwMode="auto">
          <a:xfrm>
            <a:off x="1556694" y="2339561"/>
            <a:ext cx="728838" cy="231193"/>
          </a:xfrm>
          <a:custGeom>
            <a:avLst/>
            <a:gdLst>
              <a:gd name="T0" fmla="*/ 833967 w 833967"/>
              <a:gd name="T1" fmla="*/ 317500 h 319617"/>
              <a:gd name="T2" fmla="*/ 135467 w 833967"/>
              <a:gd name="T3" fmla="*/ 266700 h 319617"/>
              <a:gd name="T4" fmla="*/ 21167 w 833967"/>
              <a:gd name="T5" fmla="*/ 0 h 31961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833967" h="319617">
                <a:moveTo>
                  <a:pt x="833967" y="317500"/>
                </a:moveTo>
                <a:cubicBezTo>
                  <a:pt x="552450" y="318558"/>
                  <a:pt x="270934" y="319617"/>
                  <a:pt x="135467" y="266700"/>
                </a:cubicBezTo>
                <a:cubicBezTo>
                  <a:pt x="0" y="213783"/>
                  <a:pt x="10583" y="106891"/>
                  <a:pt x="21167" y="0"/>
                </a:cubicBezTo>
              </a:path>
            </a:pathLst>
          </a:cu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3332" name="Téglalap 20"/>
          <p:cNvSpPr>
            <a:spLocks noChangeArrowheads="1"/>
          </p:cNvSpPr>
          <p:nvPr/>
        </p:nvSpPr>
        <p:spPr bwMode="auto">
          <a:xfrm>
            <a:off x="2434242" y="2372855"/>
            <a:ext cx="2168269" cy="369332"/>
          </a:xfrm>
          <a:prstGeom prst="rect">
            <a:avLst/>
          </a:prstGeom>
          <a:solidFill>
            <a:srgbClr val="FFCC99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1800">
                <a:latin typeface="Calibri"/>
                <a:cs typeface="Calibri"/>
              </a:rPr>
              <a:t>Current conservation</a:t>
            </a:r>
            <a:endParaRPr lang="en-US" sz="1800">
              <a:latin typeface="Calibri"/>
              <a:cs typeface="Calibri"/>
            </a:endParaRPr>
          </a:p>
        </p:txBody>
      </p:sp>
      <p:sp>
        <p:nvSpPr>
          <p:cNvPr id="21" name="Rectangle 2"/>
          <p:cNvSpPr>
            <a:spLocks noChangeArrowheads="1"/>
          </p:cNvSpPr>
          <p:nvPr/>
        </p:nvSpPr>
        <p:spPr bwMode="auto">
          <a:xfrm>
            <a:off x="0" y="201613"/>
            <a:ext cx="9144000" cy="600075"/>
          </a:xfrm>
          <a:prstGeom prst="rect">
            <a:avLst/>
          </a:prstGeom>
          <a:solidFill>
            <a:schemeClr val="accent6">
              <a:lumMod val="50000"/>
            </a:schemeClr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altLang="en-US" sz="2800" b="1" dirty="0" err="1">
              <a:solidFill>
                <a:schemeClr val="accent3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2" name="Téglalap 2"/>
          <p:cNvSpPr>
            <a:spLocks noChangeArrowheads="1"/>
          </p:cNvSpPr>
          <p:nvPr/>
        </p:nvSpPr>
        <p:spPr bwMode="auto">
          <a:xfrm>
            <a:off x="0" y="209550"/>
            <a:ext cx="891539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hu-HU" altLang="en-US" dirty="0" err="1" smtClean="0">
                <a:solidFill>
                  <a:schemeClr val="bg1"/>
                </a:solidFill>
                <a:latin typeface="Calibri"/>
                <a:cs typeface="Calibri"/>
              </a:rPr>
              <a:t>Current</a:t>
            </a:r>
            <a:r>
              <a:rPr lang="hu-HU" altLang="en-US" dirty="0" smtClean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hu-HU" altLang="en-US" dirty="0" err="1" smtClean="0">
                <a:solidFill>
                  <a:schemeClr val="bg1"/>
                </a:solidFill>
                <a:latin typeface="Calibri"/>
                <a:cs typeface="Calibri"/>
              </a:rPr>
              <a:t>vertex</a:t>
            </a:r>
            <a:endParaRPr lang="en-US" altLang="en-US" dirty="0" smtClean="0">
              <a:solidFill>
                <a:schemeClr val="bg1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939025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1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10768" y="4486677"/>
            <a:ext cx="5460603" cy="1446089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</p:pic>
      <p:pic>
        <p:nvPicPr>
          <p:cNvPr id="14342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651000"/>
            <a:ext cx="4371975" cy="1362075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</p:pic>
      <p:pic>
        <p:nvPicPr>
          <p:cNvPr id="14343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45050" y="1744663"/>
            <a:ext cx="3665538" cy="1209675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</p:pic>
      <p:sp>
        <p:nvSpPr>
          <p:cNvPr id="10" name="Rectangle 32"/>
          <p:cNvSpPr>
            <a:spLocks noChangeArrowheads="1"/>
          </p:cNvSpPr>
          <p:nvPr/>
        </p:nvSpPr>
        <p:spPr bwMode="auto">
          <a:xfrm>
            <a:off x="400050" y="3614738"/>
            <a:ext cx="8432800" cy="400110"/>
          </a:xfrm>
          <a:prstGeom prst="rect">
            <a:avLst/>
          </a:prstGeom>
          <a:noFill/>
          <a:ln w="25400" algn="ctr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l">
              <a:defRPr/>
            </a:pPr>
            <a:r>
              <a:rPr lang="hu-HU" sz="2000" dirty="0" err="1">
                <a:solidFill>
                  <a:schemeClr val="accent6"/>
                </a:solidFill>
                <a:latin typeface="Calibri"/>
                <a:cs typeface="Calibri"/>
              </a:rPr>
              <a:t>Current</a:t>
            </a:r>
            <a:r>
              <a:rPr lang="hu-HU" sz="2000" dirty="0">
                <a:solidFill>
                  <a:schemeClr val="accent6"/>
                </a:solidFill>
                <a:latin typeface="Calibri"/>
                <a:cs typeface="Calibri"/>
              </a:rPr>
              <a:t> </a:t>
            </a:r>
            <a:r>
              <a:rPr lang="hu-HU" sz="2000" dirty="0" err="1">
                <a:solidFill>
                  <a:schemeClr val="accent6"/>
                </a:solidFill>
                <a:latin typeface="Calibri"/>
                <a:cs typeface="Calibri"/>
              </a:rPr>
              <a:t>necessarily</a:t>
            </a:r>
            <a:r>
              <a:rPr lang="hu-HU" sz="2000" dirty="0">
                <a:solidFill>
                  <a:schemeClr val="accent6"/>
                </a:solidFill>
                <a:latin typeface="Calibri"/>
                <a:cs typeface="Calibri"/>
              </a:rPr>
              <a:t> </a:t>
            </a:r>
            <a:r>
              <a:rPr lang="hu-HU" sz="2000" dirty="0" err="1">
                <a:solidFill>
                  <a:schemeClr val="accent6"/>
                </a:solidFill>
                <a:latin typeface="Calibri"/>
                <a:cs typeface="Calibri"/>
              </a:rPr>
              <a:t>becomes</a:t>
            </a:r>
            <a:r>
              <a:rPr lang="hu-HU" sz="2000" dirty="0">
                <a:solidFill>
                  <a:schemeClr val="accent6"/>
                </a:solidFill>
                <a:latin typeface="Calibri"/>
                <a:cs typeface="Calibri"/>
              </a:rPr>
              <a:t> non-local</a:t>
            </a:r>
            <a:endParaRPr lang="en-US" sz="2000" dirty="0">
              <a:solidFill>
                <a:schemeClr val="accent6"/>
              </a:solidFill>
              <a:latin typeface="Calibri"/>
              <a:cs typeface="Calibri"/>
            </a:endParaRPr>
          </a:p>
        </p:txBody>
      </p:sp>
      <p:sp>
        <p:nvSpPr>
          <p:cNvPr id="14345" name="Lefelé nyíl 10"/>
          <p:cNvSpPr>
            <a:spLocks noChangeArrowheads="1"/>
          </p:cNvSpPr>
          <p:nvPr/>
        </p:nvSpPr>
        <p:spPr bwMode="auto">
          <a:xfrm>
            <a:off x="4051300" y="3081338"/>
            <a:ext cx="731838" cy="238125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CCCC"/>
          </a:solidFill>
          <a:ln w="28575" algn="ctr">
            <a:solidFill>
              <a:srgbClr val="CC66FF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endParaRPr lang="hu-HU"/>
          </a:p>
        </p:txBody>
      </p:sp>
      <p:cxnSp>
        <p:nvCxnSpPr>
          <p:cNvPr id="12" name="Egyenes összekötő nyíllal 11"/>
          <p:cNvCxnSpPr/>
          <p:nvPr/>
        </p:nvCxnSpPr>
        <p:spPr bwMode="auto">
          <a:xfrm flipH="1">
            <a:off x="6577366" y="4468135"/>
            <a:ext cx="430927" cy="304378"/>
          </a:xfrm>
          <a:prstGeom prst="straightConnector1">
            <a:avLst/>
          </a:prstGeom>
          <a:noFill/>
          <a:ln w="28575" cap="flat" cmpd="sng" algn="ctr">
            <a:solidFill>
              <a:schemeClr val="accent6">
                <a:lumMod val="75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4" name="Téglalap 13"/>
          <p:cNvSpPr/>
          <p:nvPr/>
        </p:nvSpPr>
        <p:spPr>
          <a:xfrm>
            <a:off x="6267575" y="3775075"/>
            <a:ext cx="1757112" cy="70788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hu-HU" sz="2000" dirty="0" err="1">
                <a:solidFill>
                  <a:schemeClr val="accent6">
                    <a:lumMod val="50000"/>
                  </a:schemeClr>
                </a:solidFill>
                <a:latin typeface="Calibri"/>
                <a:cs typeface="Calibri"/>
              </a:rPr>
              <a:t>time</a:t>
            </a:r>
            <a:r>
              <a:rPr lang="hu-HU" sz="2000" dirty="0">
                <a:solidFill>
                  <a:schemeClr val="accent6">
                    <a:lumMod val="50000"/>
                  </a:schemeClr>
                </a:solidFill>
                <a:latin typeface="Calibri"/>
                <a:cs typeface="Calibri"/>
              </a:rPr>
              <a:t> of </a:t>
            </a:r>
            <a:r>
              <a:rPr lang="hu-HU" sz="2000" dirty="0" err="1">
                <a:solidFill>
                  <a:schemeClr val="accent6">
                    <a:lumMod val="50000"/>
                  </a:schemeClr>
                </a:solidFill>
                <a:latin typeface="Calibri"/>
                <a:cs typeface="Calibri"/>
              </a:rPr>
              <a:t>the</a:t>
            </a:r>
            <a:r>
              <a:rPr lang="hu-HU" sz="2000" dirty="0">
                <a:solidFill>
                  <a:schemeClr val="accent6">
                    <a:lumMod val="50000"/>
                  </a:schemeClr>
                </a:solidFill>
                <a:latin typeface="Calibri"/>
                <a:cs typeface="Calibri"/>
              </a:rPr>
              <a:t> </a:t>
            </a:r>
          </a:p>
          <a:p>
            <a:pPr>
              <a:defRPr/>
            </a:pPr>
            <a:r>
              <a:rPr lang="hu-HU" sz="2000" dirty="0" err="1">
                <a:solidFill>
                  <a:schemeClr val="accent6">
                    <a:lumMod val="50000"/>
                  </a:schemeClr>
                </a:solidFill>
                <a:latin typeface="Calibri"/>
                <a:cs typeface="Calibri"/>
              </a:rPr>
              <a:t>measurement</a:t>
            </a:r>
            <a:r>
              <a:rPr lang="hu-HU" sz="2000" dirty="0">
                <a:solidFill>
                  <a:schemeClr val="accent6">
                    <a:lumMod val="50000"/>
                  </a:schemeClr>
                </a:solidFill>
                <a:latin typeface="Calibri"/>
                <a:cs typeface="Calibri"/>
              </a:rPr>
              <a:t>!</a:t>
            </a:r>
          </a:p>
        </p:txBody>
      </p:sp>
      <p:graphicFrame>
        <p:nvGraphicFramePr>
          <p:cNvPr id="14338" name="Object 15"/>
          <p:cNvGraphicFramePr>
            <a:graphicFrameLocks noChangeAspect="1"/>
          </p:cNvGraphicFramePr>
          <p:nvPr/>
        </p:nvGraphicFramePr>
        <p:xfrm>
          <a:off x="1358900" y="1485900"/>
          <a:ext cx="528638" cy="331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6933" name="Equation" r:id="rId7" imgW="380880" imgH="241200" progId="Equation.3">
                  <p:embed/>
                </p:oleObj>
              </mc:Choice>
              <mc:Fallback>
                <p:oleObj name="Equation" r:id="rId7" imgW="38088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58900" y="1485900"/>
                        <a:ext cx="528638" cy="33178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38100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39" name="Object 11"/>
          <p:cNvGraphicFramePr>
            <a:graphicFrameLocks noChangeAspect="1"/>
          </p:cNvGraphicFramePr>
          <p:nvPr/>
        </p:nvGraphicFramePr>
        <p:xfrm>
          <a:off x="2079625" y="2903538"/>
          <a:ext cx="563563" cy="349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6934" name="Equation" r:id="rId9" imgW="406080" imgH="253800" progId="Equation.3">
                  <p:embed/>
                </p:oleObj>
              </mc:Choice>
              <mc:Fallback>
                <p:oleObj name="Equation" r:id="rId9" imgW="406080" imgH="253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79625" y="2903538"/>
                        <a:ext cx="563563" cy="3492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38100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0" y="201613"/>
            <a:ext cx="9144000" cy="600075"/>
          </a:xfrm>
          <a:prstGeom prst="rect">
            <a:avLst/>
          </a:prstGeom>
          <a:solidFill>
            <a:schemeClr val="accent6">
              <a:lumMod val="50000"/>
            </a:schemeClr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altLang="en-US" sz="2800" b="1" dirty="0" err="1">
              <a:solidFill>
                <a:schemeClr val="accent3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5" name="Téglalap 2"/>
          <p:cNvSpPr>
            <a:spLocks noChangeArrowheads="1"/>
          </p:cNvSpPr>
          <p:nvPr/>
        </p:nvSpPr>
        <p:spPr bwMode="auto">
          <a:xfrm>
            <a:off x="0" y="209550"/>
            <a:ext cx="891539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hu-HU" altLang="en-US" dirty="0" err="1" smtClean="0">
                <a:solidFill>
                  <a:schemeClr val="bg1"/>
                </a:solidFill>
                <a:latin typeface="Calibri"/>
                <a:cs typeface="Calibri"/>
              </a:rPr>
              <a:t>Current</a:t>
            </a:r>
            <a:r>
              <a:rPr lang="hu-HU" altLang="en-US" dirty="0" smtClean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hu-HU" altLang="en-US" dirty="0" err="1" smtClean="0">
                <a:solidFill>
                  <a:schemeClr val="bg1"/>
                </a:solidFill>
                <a:latin typeface="Calibri"/>
                <a:cs typeface="Calibri"/>
              </a:rPr>
              <a:t>vertex</a:t>
            </a:r>
            <a:r>
              <a:rPr lang="hu-HU" altLang="en-US" dirty="0" smtClean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hu-HU" altLang="en-US" dirty="0" err="1" smtClean="0">
                <a:solidFill>
                  <a:schemeClr val="bg1"/>
                </a:solidFill>
                <a:latin typeface="Calibri"/>
                <a:cs typeface="Calibri"/>
              </a:rPr>
              <a:t>renormalization</a:t>
            </a:r>
            <a:endParaRPr lang="en-US" altLang="en-US" dirty="0" smtClean="0">
              <a:solidFill>
                <a:schemeClr val="bg1"/>
              </a:solidFill>
              <a:latin typeface="Calibri"/>
              <a:cs typeface="Calibri"/>
            </a:endParaRPr>
          </a:p>
        </p:txBody>
      </p:sp>
      <p:pic>
        <p:nvPicPr>
          <p:cNvPr id="16" name="Picture 5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163139" y="6226659"/>
            <a:ext cx="3431718" cy="308673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</p:pic>
      <p:sp>
        <p:nvSpPr>
          <p:cNvPr id="17" name="Téglalap 15"/>
          <p:cNvSpPr/>
          <p:nvPr/>
        </p:nvSpPr>
        <p:spPr>
          <a:xfrm>
            <a:off x="1446344" y="6137805"/>
            <a:ext cx="157778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000" dirty="0" smtClean="0">
                <a:solidFill>
                  <a:schemeClr val="accent6">
                    <a:lumMod val="75000"/>
                  </a:schemeClr>
                </a:solidFill>
                <a:latin typeface="Calibri"/>
                <a:cs typeface="Calibri"/>
              </a:rPr>
              <a:t>Initially:</a:t>
            </a:r>
            <a:endParaRPr lang="en-US" sz="20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976200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5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8496" y="4876535"/>
            <a:ext cx="2630395" cy="449582"/>
          </a:xfrm>
          <a:prstGeom prst="rect">
            <a:avLst/>
          </a:prstGeom>
          <a:noFill/>
          <a:ln w="28575" algn="ctr">
            <a:solidFill>
              <a:srgbClr val="7030A0"/>
            </a:solidFill>
            <a:miter lim="800000"/>
            <a:headEnd/>
            <a:tailEnd/>
          </a:ln>
        </p:spPr>
      </p:pic>
      <p:sp>
        <p:nvSpPr>
          <p:cNvPr id="15" name="Téglalap 14"/>
          <p:cNvSpPr/>
          <p:nvPr/>
        </p:nvSpPr>
        <p:spPr>
          <a:xfrm>
            <a:off x="427043" y="4252512"/>
            <a:ext cx="250388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>
                <a:solidFill>
                  <a:schemeClr val="accent6">
                    <a:lumMod val="75000"/>
                  </a:schemeClr>
                </a:solidFill>
                <a:latin typeface="Calibri"/>
                <a:cs typeface="Calibri"/>
              </a:rPr>
              <a:t>Current conservation:</a:t>
            </a:r>
            <a:endParaRPr lang="en-US" sz="2000">
              <a:latin typeface="Calibri"/>
              <a:cs typeface="Calibri"/>
            </a:endParaRPr>
          </a:p>
        </p:txBody>
      </p:sp>
      <p:pic>
        <p:nvPicPr>
          <p:cNvPr id="15368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35550" y="1384300"/>
            <a:ext cx="4108450" cy="1093788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</p:pic>
      <p:pic>
        <p:nvPicPr>
          <p:cNvPr id="15369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328257" y="2571271"/>
            <a:ext cx="4464329" cy="1085578"/>
          </a:xfrm>
          <a:prstGeom prst="rect">
            <a:avLst/>
          </a:prstGeom>
          <a:noFill/>
          <a:ln w="38100" algn="ctr">
            <a:solidFill>
              <a:srgbClr val="FF9966"/>
            </a:solidFill>
            <a:miter lim="800000"/>
            <a:headEnd/>
            <a:tailEnd/>
          </a:ln>
        </p:spPr>
      </p:pic>
      <p:pic>
        <p:nvPicPr>
          <p:cNvPr id="15370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359469" y="6088899"/>
            <a:ext cx="1520825" cy="547688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</p:pic>
      <p:sp>
        <p:nvSpPr>
          <p:cNvPr id="15371" name="Jobbra nyíl 18"/>
          <p:cNvSpPr>
            <a:spLocks noChangeArrowheads="1"/>
          </p:cNvSpPr>
          <p:nvPr/>
        </p:nvSpPr>
        <p:spPr bwMode="auto">
          <a:xfrm>
            <a:off x="3048228" y="6175272"/>
            <a:ext cx="267777" cy="407987"/>
          </a:xfrm>
          <a:prstGeom prst="rightArrow">
            <a:avLst>
              <a:gd name="adj1" fmla="val 50000"/>
              <a:gd name="adj2" fmla="val 47803"/>
            </a:avLst>
          </a:prstGeom>
          <a:solidFill>
            <a:srgbClr val="FFCCCC"/>
          </a:solidFill>
          <a:ln w="28575" algn="ctr">
            <a:solidFill>
              <a:srgbClr val="CC66FF"/>
            </a:solidFill>
            <a:round/>
            <a:headEnd/>
            <a:tailEnd/>
          </a:ln>
        </p:spPr>
        <p:txBody>
          <a:bodyPr anchor="ctr"/>
          <a:lstStyle/>
          <a:p>
            <a:endParaRPr lang="hu-HU"/>
          </a:p>
        </p:txBody>
      </p:sp>
      <p:sp>
        <p:nvSpPr>
          <p:cNvPr id="20" name="Téglalap 19"/>
          <p:cNvSpPr/>
          <p:nvPr/>
        </p:nvSpPr>
        <p:spPr>
          <a:xfrm>
            <a:off x="3651509" y="4865742"/>
            <a:ext cx="5013462" cy="4001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 dirty="0">
                <a:solidFill>
                  <a:schemeClr val="accent6">
                    <a:lumMod val="75000"/>
                  </a:schemeClr>
                </a:solidFill>
                <a:latin typeface="Calibri"/>
                <a:cs typeface="Calibri"/>
              </a:rPr>
              <a:t>Automatically satisfied at the functional level !</a:t>
            </a:r>
            <a:endParaRPr lang="en-US" sz="2000" dirty="0">
              <a:latin typeface="Calibri"/>
              <a:cs typeface="Calibri"/>
            </a:endParaRPr>
          </a:p>
        </p:txBody>
      </p:sp>
      <p:graphicFrame>
        <p:nvGraphicFramePr>
          <p:cNvPr id="15362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6906612"/>
              </p:ext>
            </p:extLst>
          </p:nvPr>
        </p:nvGraphicFramePr>
        <p:xfrm>
          <a:off x="3657011" y="6115986"/>
          <a:ext cx="2966054" cy="4589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7948" name="Equation" r:id="rId8" imgW="1625400" imgH="253800" progId="Equation.3">
                  <p:embed/>
                </p:oleObj>
              </mc:Choice>
              <mc:Fallback>
                <p:oleObj name="Equation" r:id="rId8" imgW="1625400" imgH="253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7011" y="6115986"/>
                        <a:ext cx="2966054" cy="45898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73" name="Téglalap 21"/>
          <p:cNvSpPr>
            <a:spLocks noChangeArrowheads="1"/>
          </p:cNvSpPr>
          <p:nvPr/>
        </p:nvSpPr>
        <p:spPr bwMode="auto">
          <a:xfrm>
            <a:off x="755397" y="1566863"/>
            <a:ext cx="258178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000" dirty="0">
                <a:solidFill>
                  <a:srgbClr val="000099"/>
                </a:solidFill>
                <a:latin typeface="Calibri"/>
                <a:cs typeface="Calibri"/>
              </a:rPr>
              <a:t>Current vertex scaling:</a:t>
            </a:r>
            <a:endParaRPr lang="en-US" altLang="en-US" sz="1800" dirty="0">
              <a:solidFill>
                <a:srgbClr val="000099"/>
              </a:solidFill>
              <a:latin typeface="Calibri"/>
              <a:cs typeface="Calibri"/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201613"/>
            <a:ext cx="9144000" cy="600075"/>
          </a:xfrm>
          <a:prstGeom prst="rect">
            <a:avLst/>
          </a:prstGeom>
          <a:solidFill>
            <a:schemeClr val="accent6">
              <a:lumMod val="50000"/>
            </a:schemeClr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altLang="en-US" sz="2800" b="1" dirty="0" err="1">
              <a:solidFill>
                <a:schemeClr val="accent3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7" name="Téglalap 2"/>
          <p:cNvSpPr>
            <a:spLocks noChangeArrowheads="1"/>
          </p:cNvSpPr>
          <p:nvPr/>
        </p:nvSpPr>
        <p:spPr bwMode="auto">
          <a:xfrm>
            <a:off x="0" y="209550"/>
            <a:ext cx="891539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hu-HU" altLang="en-US" dirty="0" smtClean="0">
                <a:solidFill>
                  <a:schemeClr val="bg1"/>
                </a:solidFill>
                <a:latin typeface="Calibri"/>
                <a:cs typeface="Calibri"/>
              </a:rPr>
              <a:t>RG </a:t>
            </a:r>
            <a:r>
              <a:rPr lang="hu-HU" altLang="en-US" dirty="0" err="1" smtClean="0">
                <a:solidFill>
                  <a:schemeClr val="bg1"/>
                </a:solidFill>
                <a:latin typeface="Calibri"/>
                <a:cs typeface="Calibri"/>
              </a:rPr>
              <a:t>equations</a:t>
            </a:r>
            <a:endParaRPr lang="en-US" altLang="en-US" dirty="0" smtClean="0">
              <a:solidFill>
                <a:schemeClr val="bg1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071856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24125" y="1544638"/>
            <a:ext cx="4937125" cy="4392612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</p:pic>
      <p:graphicFrame>
        <p:nvGraphicFramePr>
          <p:cNvPr id="1638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91861844"/>
              </p:ext>
            </p:extLst>
          </p:nvPr>
        </p:nvGraphicFramePr>
        <p:xfrm>
          <a:off x="717292" y="1381133"/>
          <a:ext cx="1382971" cy="3888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8970" name="Equation" r:id="rId5" imgW="761760" imgH="215640" progId="Equation.3">
                  <p:embed/>
                </p:oleObj>
              </mc:Choice>
              <mc:Fallback>
                <p:oleObj name="Equation" r:id="rId5" imgW="76176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7292" y="1381133"/>
                        <a:ext cx="1382971" cy="38887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201613"/>
            <a:ext cx="9144000" cy="600075"/>
          </a:xfrm>
          <a:prstGeom prst="rect">
            <a:avLst/>
          </a:prstGeom>
          <a:solidFill>
            <a:schemeClr val="accent6">
              <a:lumMod val="50000"/>
            </a:schemeClr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altLang="en-US" sz="2800" b="1" dirty="0" err="1">
              <a:solidFill>
                <a:schemeClr val="accent3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Téglalap 2"/>
          <p:cNvSpPr>
            <a:spLocks noChangeArrowheads="1"/>
          </p:cNvSpPr>
          <p:nvPr/>
        </p:nvSpPr>
        <p:spPr bwMode="auto">
          <a:xfrm>
            <a:off x="0" y="209550"/>
            <a:ext cx="891539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hu-HU" altLang="en-US" dirty="0" err="1" smtClean="0">
                <a:solidFill>
                  <a:schemeClr val="bg1"/>
                </a:solidFill>
              </a:rPr>
              <a:t>Renormalized</a:t>
            </a:r>
            <a:r>
              <a:rPr lang="hu-HU" altLang="en-US" dirty="0" smtClean="0">
                <a:solidFill>
                  <a:schemeClr val="bg1"/>
                </a:solidFill>
              </a:rPr>
              <a:t> </a:t>
            </a:r>
            <a:r>
              <a:rPr lang="hu-HU" altLang="en-US" dirty="0" err="1" smtClean="0">
                <a:solidFill>
                  <a:schemeClr val="bg1"/>
                </a:solidFill>
              </a:rPr>
              <a:t>current</a:t>
            </a:r>
            <a:r>
              <a:rPr lang="hu-HU" altLang="en-US" dirty="0" smtClean="0">
                <a:solidFill>
                  <a:schemeClr val="bg1"/>
                </a:solidFill>
              </a:rPr>
              <a:t> </a:t>
            </a:r>
            <a:r>
              <a:rPr lang="hu-HU" altLang="en-US" dirty="0" err="1" smtClean="0">
                <a:solidFill>
                  <a:schemeClr val="bg1"/>
                </a:solidFill>
              </a:rPr>
              <a:t>vertex</a:t>
            </a:r>
            <a:endParaRPr lang="en-US" altLang="en-US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7133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4980" y="1029013"/>
            <a:ext cx="4560396" cy="3257426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</p:pic>
      <p:sp>
        <p:nvSpPr>
          <p:cNvPr id="26628" name="Téglalap 6"/>
          <p:cNvSpPr>
            <a:spLocks noChangeArrowheads="1"/>
          </p:cNvSpPr>
          <p:nvPr/>
        </p:nvSpPr>
        <p:spPr bwMode="auto">
          <a:xfrm>
            <a:off x="5882818" y="2292243"/>
            <a:ext cx="226611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altLang="en-US" dirty="0">
                <a:solidFill>
                  <a:srgbClr val="000099"/>
                </a:solidFill>
                <a:latin typeface="Calibri"/>
                <a:cs typeface="Calibri"/>
              </a:rPr>
              <a:t>Non-equilibrium </a:t>
            </a:r>
          </a:p>
          <a:p>
            <a:r>
              <a:rPr lang="hu-HU" altLang="en-US" dirty="0">
                <a:solidFill>
                  <a:srgbClr val="000099"/>
                </a:solidFill>
                <a:latin typeface="Calibri"/>
                <a:cs typeface="Calibri"/>
              </a:rPr>
              <a:t>Kondo effect</a:t>
            </a:r>
            <a:endParaRPr lang="en-US" altLang="en-US" sz="2000" dirty="0">
              <a:solidFill>
                <a:srgbClr val="000099"/>
              </a:solidFill>
              <a:latin typeface="Calibri"/>
              <a:cs typeface="Calibri"/>
            </a:endParaRPr>
          </a:p>
        </p:txBody>
      </p:sp>
      <p:cxnSp>
        <p:nvCxnSpPr>
          <p:cNvPr id="10" name="Egyenes összekötő nyíllal 4"/>
          <p:cNvCxnSpPr>
            <a:cxnSpLocks noChangeShapeType="1"/>
          </p:cNvCxnSpPr>
          <p:nvPr/>
        </p:nvCxnSpPr>
        <p:spPr bwMode="auto">
          <a:xfrm flipH="1">
            <a:off x="3748868" y="2633848"/>
            <a:ext cx="1766047" cy="387407"/>
          </a:xfrm>
          <a:prstGeom prst="straightConnector1">
            <a:avLst/>
          </a:prstGeom>
          <a:noFill/>
          <a:ln w="28575" algn="ctr">
            <a:solidFill>
              <a:schemeClr val="accent6">
                <a:lumMod val="75000"/>
              </a:schemeClr>
            </a:solidFill>
            <a:round/>
            <a:headEnd/>
            <a:tailEnd type="arrow" w="med" len="med"/>
          </a:ln>
        </p:spPr>
      </p:cxn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201613"/>
            <a:ext cx="9144000" cy="600075"/>
          </a:xfrm>
          <a:prstGeom prst="rect">
            <a:avLst/>
          </a:prstGeom>
          <a:solidFill>
            <a:schemeClr val="accent6">
              <a:lumMod val="50000"/>
            </a:schemeClr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altLang="en-US" sz="2800" b="1" dirty="0" err="1">
              <a:solidFill>
                <a:schemeClr val="accent3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Téglalap 2"/>
          <p:cNvSpPr>
            <a:spLocks noChangeArrowheads="1"/>
          </p:cNvSpPr>
          <p:nvPr/>
        </p:nvSpPr>
        <p:spPr bwMode="auto">
          <a:xfrm>
            <a:off x="0" y="209550"/>
            <a:ext cx="891539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hu-HU" altLang="en-US" sz="2800" dirty="0" err="1" smtClean="0">
                <a:solidFill>
                  <a:schemeClr val="bg1"/>
                </a:solidFill>
                <a:latin typeface="Calibri"/>
                <a:cs typeface="Calibri"/>
              </a:rPr>
              <a:t>Symmetrized</a:t>
            </a:r>
            <a:r>
              <a:rPr lang="hu-HU" altLang="en-US" sz="2800" dirty="0" smtClean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hu-HU" altLang="en-US" sz="2800" dirty="0" err="1" smtClean="0">
                <a:solidFill>
                  <a:schemeClr val="bg1"/>
                </a:solidFill>
                <a:latin typeface="Calibri"/>
                <a:cs typeface="Calibri"/>
              </a:rPr>
              <a:t>noise</a:t>
            </a:r>
            <a:r>
              <a:rPr lang="hu-HU" altLang="en-US" sz="2800" dirty="0" smtClean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hu-HU" altLang="en-US" sz="2800" dirty="0" err="1" smtClean="0">
                <a:solidFill>
                  <a:schemeClr val="bg1"/>
                </a:solidFill>
                <a:latin typeface="Calibri"/>
                <a:cs typeface="Calibri"/>
              </a:rPr>
              <a:t>spectra</a:t>
            </a:r>
            <a:endParaRPr lang="en-US" altLang="en-US" sz="2800" dirty="0" smtClean="0">
              <a:solidFill>
                <a:schemeClr val="bg1"/>
              </a:solidFill>
              <a:latin typeface="Calibri"/>
              <a:cs typeface="Calibri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9540" y="3446598"/>
            <a:ext cx="2339270" cy="2247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2058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9" name="Téglalap 48"/>
          <p:cNvSpPr>
            <a:spLocks noChangeArrowheads="1"/>
          </p:cNvSpPr>
          <p:nvPr/>
        </p:nvSpPr>
        <p:spPr bwMode="auto">
          <a:xfrm>
            <a:off x="7167563" y="2873375"/>
            <a:ext cx="106362" cy="1900238"/>
          </a:xfrm>
          <a:prstGeom prst="rect">
            <a:avLst/>
          </a:prstGeom>
          <a:solidFill>
            <a:srgbClr val="FFCCCC"/>
          </a:solidFill>
          <a:ln w="28575" algn="ctr">
            <a:noFill/>
            <a:round/>
            <a:headEnd/>
            <a:tailEnd/>
          </a:ln>
        </p:spPr>
        <p:txBody>
          <a:bodyPr anchor="ctr"/>
          <a:lstStyle/>
          <a:p>
            <a:endParaRPr lang="hu-HU"/>
          </a:p>
        </p:txBody>
      </p:sp>
      <p:graphicFrame>
        <p:nvGraphicFramePr>
          <p:cNvPr id="1843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4179957"/>
              </p:ext>
            </p:extLst>
          </p:nvPr>
        </p:nvGraphicFramePr>
        <p:xfrm>
          <a:off x="505632" y="987924"/>
          <a:ext cx="2720168" cy="4582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0022" name="Equation" r:id="rId4" imgW="1346040" imgH="228600" progId="Equation.3">
                  <p:embed/>
                </p:oleObj>
              </mc:Choice>
              <mc:Fallback>
                <p:oleObj name="Equation" r:id="rId4" imgW="134604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5632" y="987924"/>
                        <a:ext cx="2720168" cy="458289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41" name="Jobbra nyíl 7"/>
          <p:cNvSpPr>
            <a:spLocks noChangeArrowheads="1"/>
          </p:cNvSpPr>
          <p:nvPr/>
        </p:nvSpPr>
        <p:spPr bwMode="auto">
          <a:xfrm>
            <a:off x="3767138" y="1077913"/>
            <a:ext cx="654050" cy="300037"/>
          </a:xfrm>
          <a:prstGeom prst="rightArrow">
            <a:avLst>
              <a:gd name="adj1" fmla="val 50000"/>
              <a:gd name="adj2" fmla="val 49956"/>
            </a:avLst>
          </a:prstGeom>
          <a:solidFill>
            <a:srgbClr val="FFCCCC"/>
          </a:solidFill>
          <a:ln w="28575" algn="ctr">
            <a:solidFill>
              <a:srgbClr val="CC66FF"/>
            </a:solidFill>
            <a:round/>
            <a:headEnd/>
            <a:tailEnd/>
          </a:ln>
        </p:spPr>
        <p:txBody>
          <a:bodyPr anchor="ctr"/>
          <a:lstStyle/>
          <a:p>
            <a:endParaRPr lang="hu-HU"/>
          </a:p>
        </p:txBody>
      </p:sp>
      <p:graphicFrame>
        <p:nvGraphicFramePr>
          <p:cNvPr id="1843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67441271"/>
              </p:ext>
            </p:extLst>
          </p:nvPr>
        </p:nvGraphicFramePr>
        <p:xfrm>
          <a:off x="4747681" y="1042046"/>
          <a:ext cx="3781425" cy="42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0023" name="Equation" r:id="rId6" imgW="1917700" imgH="215900" progId="Equation.3">
                  <p:embed/>
                </p:oleObj>
              </mc:Choice>
              <mc:Fallback>
                <p:oleObj name="Equation" r:id="rId6" imgW="1917700" imgH="215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47681" y="1042046"/>
                        <a:ext cx="3781425" cy="4222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8442" name="Egyenes összekötő nyíllal 10"/>
          <p:cNvCxnSpPr>
            <a:cxnSpLocks noChangeShapeType="1"/>
          </p:cNvCxnSpPr>
          <p:nvPr/>
        </p:nvCxnSpPr>
        <p:spPr bwMode="auto">
          <a:xfrm rot="10800000">
            <a:off x="6138863" y="1436688"/>
            <a:ext cx="630237" cy="214312"/>
          </a:xfrm>
          <a:prstGeom prst="straightConnector1">
            <a:avLst/>
          </a:prstGeom>
          <a:noFill/>
          <a:ln w="28575" algn="ctr">
            <a:solidFill>
              <a:srgbClr val="CC00FF"/>
            </a:solidFill>
            <a:round/>
            <a:headEnd/>
            <a:tailEnd type="arrow" w="med" len="med"/>
          </a:ln>
        </p:spPr>
      </p:cxnSp>
      <p:sp>
        <p:nvSpPr>
          <p:cNvPr id="12" name="Szövegdoboz 11"/>
          <p:cNvSpPr txBox="1"/>
          <p:nvPr/>
        </p:nvSpPr>
        <p:spPr>
          <a:xfrm>
            <a:off x="5402263" y="1582738"/>
            <a:ext cx="3492500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hu-HU" sz="2000" dirty="0" err="1">
                <a:solidFill>
                  <a:schemeClr val="accent6">
                    <a:lumMod val="50000"/>
                  </a:schemeClr>
                </a:solidFill>
              </a:rPr>
              <a:t>Non-equlibrium</a:t>
            </a:r>
            <a:r>
              <a:rPr lang="hu-HU" sz="20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hu-HU" sz="2000" dirty="0" err="1">
                <a:solidFill>
                  <a:schemeClr val="accent6">
                    <a:lumMod val="50000"/>
                  </a:schemeClr>
                </a:solidFill>
              </a:rPr>
              <a:t>ac-conductance</a:t>
            </a:r>
            <a:endParaRPr lang="en-US" sz="2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3" name="Téglalap 12"/>
          <p:cNvSpPr/>
          <p:nvPr/>
        </p:nvSpPr>
        <p:spPr>
          <a:xfrm>
            <a:off x="1077362" y="2174875"/>
            <a:ext cx="62975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hu-HU" sz="2000" dirty="0" err="1">
                <a:solidFill>
                  <a:schemeClr val="accent6">
                    <a:lumMod val="50000"/>
                  </a:schemeClr>
                </a:solidFill>
                <a:latin typeface="Calibri"/>
                <a:cs typeface="Calibri"/>
              </a:rPr>
              <a:t>Safi</a:t>
            </a:r>
            <a:r>
              <a:rPr lang="hu-HU" sz="2000" dirty="0">
                <a:solidFill>
                  <a:schemeClr val="accent6">
                    <a:lumMod val="50000"/>
                  </a:schemeClr>
                </a:solidFill>
                <a:latin typeface="Calibri"/>
                <a:cs typeface="Calibri"/>
              </a:rPr>
              <a:t>:</a:t>
            </a:r>
            <a:endParaRPr lang="en-US" sz="2000" dirty="0">
              <a:latin typeface="Calibri"/>
              <a:cs typeface="Calibri"/>
            </a:endParaRPr>
          </a:p>
        </p:txBody>
      </p:sp>
      <p:sp>
        <p:nvSpPr>
          <p:cNvPr id="18445" name="Jobbra nyíl 14"/>
          <p:cNvSpPr>
            <a:spLocks noChangeArrowheads="1"/>
          </p:cNvSpPr>
          <p:nvPr/>
        </p:nvSpPr>
        <p:spPr bwMode="auto">
          <a:xfrm>
            <a:off x="0" y="4325938"/>
            <a:ext cx="477838" cy="504825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CCCC"/>
          </a:solidFill>
          <a:ln w="28575" algn="ctr">
            <a:solidFill>
              <a:srgbClr val="CC66FF"/>
            </a:solidFill>
            <a:round/>
            <a:headEnd/>
            <a:tailEnd/>
          </a:ln>
        </p:spPr>
        <p:txBody>
          <a:bodyPr anchor="ctr"/>
          <a:lstStyle/>
          <a:p>
            <a:endParaRPr lang="hu-HU"/>
          </a:p>
        </p:txBody>
      </p:sp>
      <p:sp>
        <p:nvSpPr>
          <p:cNvPr id="18446" name="Téglalap 17"/>
          <p:cNvSpPr>
            <a:spLocks noChangeArrowheads="1"/>
          </p:cNvSpPr>
          <p:nvPr/>
        </p:nvSpPr>
        <p:spPr bwMode="auto">
          <a:xfrm>
            <a:off x="8145463" y="4238625"/>
            <a:ext cx="804862" cy="461963"/>
          </a:xfrm>
          <a:prstGeom prst="rect">
            <a:avLst/>
          </a:prstGeom>
          <a:solidFill>
            <a:srgbClr val="CCCCFF"/>
          </a:solidFill>
          <a:ln w="28575" algn="ctr">
            <a:noFill/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hu-HU"/>
          </a:p>
        </p:txBody>
      </p:sp>
      <p:sp>
        <p:nvSpPr>
          <p:cNvPr id="19" name="Téglalap 18"/>
          <p:cNvSpPr/>
          <p:nvPr/>
        </p:nvSpPr>
        <p:spPr bwMode="auto">
          <a:xfrm>
            <a:off x="5961063" y="3500438"/>
            <a:ext cx="738187" cy="11969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endParaRPr lang="hu-HU"/>
          </a:p>
        </p:txBody>
      </p:sp>
      <p:cxnSp>
        <p:nvCxnSpPr>
          <p:cNvPr id="18448" name="Egyenes összekötő 19"/>
          <p:cNvCxnSpPr>
            <a:cxnSpLocks noChangeShapeType="1"/>
          </p:cNvCxnSpPr>
          <p:nvPr/>
        </p:nvCxnSpPr>
        <p:spPr bwMode="auto">
          <a:xfrm rot="5400000">
            <a:off x="5901531" y="3899694"/>
            <a:ext cx="1595438" cy="0"/>
          </a:xfrm>
          <a:prstGeom prst="line">
            <a:avLst/>
          </a:prstGeom>
          <a:noFill/>
          <a:ln w="28575" algn="ctr">
            <a:solidFill>
              <a:schemeClr val="tx2"/>
            </a:solidFill>
            <a:round/>
            <a:headEnd/>
            <a:tailEnd/>
          </a:ln>
        </p:spPr>
      </p:cxnSp>
      <p:cxnSp>
        <p:nvCxnSpPr>
          <p:cNvPr id="18449" name="Egyenes összekötő 20"/>
          <p:cNvCxnSpPr>
            <a:cxnSpLocks noChangeShapeType="1"/>
          </p:cNvCxnSpPr>
          <p:nvPr/>
        </p:nvCxnSpPr>
        <p:spPr bwMode="auto">
          <a:xfrm rot="5400000">
            <a:off x="7364413" y="3905250"/>
            <a:ext cx="1570038" cy="7937"/>
          </a:xfrm>
          <a:prstGeom prst="line">
            <a:avLst/>
          </a:prstGeom>
          <a:noFill/>
          <a:ln w="28575" algn="ctr">
            <a:solidFill>
              <a:schemeClr val="tx2"/>
            </a:solidFill>
            <a:round/>
            <a:headEnd/>
            <a:tailEnd/>
          </a:ln>
        </p:spPr>
      </p:cxnSp>
      <p:cxnSp>
        <p:nvCxnSpPr>
          <p:cNvPr id="22" name="Egyenes összekötő 21"/>
          <p:cNvCxnSpPr/>
          <p:nvPr/>
        </p:nvCxnSpPr>
        <p:spPr bwMode="auto">
          <a:xfrm flipV="1">
            <a:off x="8116888" y="4224338"/>
            <a:ext cx="849312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Egyenes összekötő 22"/>
          <p:cNvCxnSpPr/>
          <p:nvPr/>
        </p:nvCxnSpPr>
        <p:spPr bwMode="auto">
          <a:xfrm>
            <a:off x="5961063" y="3500438"/>
            <a:ext cx="738187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452" name="Egyenes összekötő nyíllal 26"/>
          <p:cNvCxnSpPr>
            <a:cxnSpLocks noChangeShapeType="1"/>
          </p:cNvCxnSpPr>
          <p:nvPr/>
        </p:nvCxnSpPr>
        <p:spPr bwMode="auto">
          <a:xfrm rot="16200000" flipV="1">
            <a:off x="7874794" y="3845719"/>
            <a:ext cx="749300" cy="7938"/>
          </a:xfrm>
          <a:prstGeom prst="straightConnector1">
            <a:avLst/>
          </a:prstGeom>
          <a:noFill/>
          <a:ln w="28575" algn="ctr">
            <a:solidFill>
              <a:schemeClr val="tx2"/>
            </a:solidFill>
            <a:round/>
            <a:headEnd type="arrow" w="med" len="med"/>
            <a:tailEnd type="arrow" w="med" len="med"/>
          </a:ln>
        </p:spPr>
      </p:cxnSp>
      <p:cxnSp>
        <p:nvCxnSpPr>
          <p:cNvPr id="28" name="Egyenes összekötő 27"/>
          <p:cNvCxnSpPr/>
          <p:nvPr/>
        </p:nvCxnSpPr>
        <p:spPr bwMode="auto">
          <a:xfrm flipV="1">
            <a:off x="6591300" y="3473450"/>
            <a:ext cx="1792288" cy="33338"/>
          </a:xfrm>
          <a:prstGeom prst="line">
            <a:avLst/>
          </a:prstGeom>
          <a:ln>
            <a:prstDash val="dash"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8436" name="Object 5"/>
          <p:cNvGraphicFramePr>
            <a:graphicFrameLocks noChangeAspect="1"/>
          </p:cNvGraphicFramePr>
          <p:nvPr/>
        </p:nvGraphicFramePr>
        <p:xfrm>
          <a:off x="8415338" y="3759200"/>
          <a:ext cx="306387" cy="257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0024" name="Equation" r:id="rId8" imgW="228600" imgH="177480" progId="Equation.3">
                  <p:embed/>
                </p:oleObj>
              </mc:Choice>
              <mc:Fallback>
                <p:oleObj name="Equation" r:id="rId8" imgW="22860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15338" y="3759200"/>
                        <a:ext cx="306387" cy="257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8454" name="Egyenes összekötő 40"/>
          <p:cNvCxnSpPr>
            <a:cxnSpLocks noChangeShapeType="1"/>
          </p:cNvCxnSpPr>
          <p:nvPr/>
        </p:nvCxnSpPr>
        <p:spPr bwMode="auto">
          <a:xfrm rot="16200000" flipH="1">
            <a:off x="6103144" y="3912394"/>
            <a:ext cx="2112963" cy="1587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18455" name="Szabadkézi sokszög 41"/>
          <p:cNvSpPr>
            <a:spLocks/>
          </p:cNvSpPr>
          <p:nvPr/>
        </p:nvSpPr>
        <p:spPr bwMode="auto">
          <a:xfrm>
            <a:off x="7250113" y="2881313"/>
            <a:ext cx="630237" cy="1938337"/>
          </a:xfrm>
          <a:custGeom>
            <a:avLst/>
            <a:gdLst>
              <a:gd name="T0" fmla="*/ 8107 w 629829"/>
              <a:gd name="T1" fmla="*/ 0 h 1939391"/>
              <a:gd name="T2" fmla="*/ 56755 w 629829"/>
              <a:gd name="T3" fmla="*/ 234287 h 1939391"/>
              <a:gd name="T4" fmla="*/ 202694 w 629829"/>
              <a:gd name="T5" fmla="*/ 412021 h 1939391"/>
              <a:gd name="T6" fmla="*/ 437819 w 629829"/>
              <a:gd name="T7" fmla="*/ 533204 h 1939391"/>
              <a:gd name="T8" fmla="*/ 599974 w 629829"/>
              <a:gd name="T9" fmla="*/ 597835 h 1939391"/>
              <a:gd name="T10" fmla="*/ 332418 w 629829"/>
              <a:gd name="T11" fmla="*/ 670544 h 1939391"/>
              <a:gd name="T12" fmla="*/ 137831 w 629829"/>
              <a:gd name="T13" fmla="*/ 759412 h 1939391"/>
              <a:gd name="T14" fmla="*/ 56755 w 629829"/>
              <a:gd name="T15" fmla="*/ 937146 h 1939391"/>
              <a:gd name="T16" fmla="*/ 105400 w 629829"/>
              <a:gd name="T17" fmla="*/ 1106803 h 1939391"/>
              <a:gd name="T18" fmla="*/ 324311 w 629829"/>
              <a:gd name="T19" fmla="*/ 1236064 h 1939391"/>
              <a:gd name="T20" fmla="*/ 486466 w 629829"/>
              <a:gd name="T21" fmla="*/ 1268379 h 1939391"/>
              <a:gd name="T22" fmla="*/ 616190 w 629829"/>
              <a:gd name="T23" fmla="*/ 1300695 h 1939391"/>
              <a:gd name="T24" fmla="*/ 397280 w 629829"/>
              <a:gd name="T25" fmla="*/ 1365326 h 1939391"/>
              <a:gd name="T26" fmla="*/ 235125 w 629829"/>
              <a:gd name="T27" fmla="*/ 1454193 h 1939391"/>
              <a:gd name="T28" fmla="*/ 121617 w 629829"/>
              <a:gd name="T29" fmla="*/ 1615770 h 1939391"/>
              <a:gd name="T30" fmla="*/ 32431 w 629829"/>
              <a:gd name="T31" fmla="*/ 1890450 h 1939391"/>
              <a:gd name="T32" fmla="*/ 0 w 629829"/>
              <a:gd name="T33" fmla="*/ 1890450 h 1939391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629829"/>
              <a:gd name="T52" fmla="*/ 0 h 1939391"/>
              <a:gd name="T53" fmla="*/ 629829 w 629829"/>
              <a:gd name="T54" fmla="*/ 1939391 h 1939391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629829" h="1939391">
                <a:moveTo>
                  <a:pt x="8092" y="0"/>
                </a:moveTo>
                <a:cubicBezTo>
                  <a:pt x="16184" y="82943"/>
                  <a:pt x="24276" y="165887"/>
                  <a:pt x="56644" y="234669"/>
                </a:cubicBezTo>
                <a:cubicBezTo>
                  <a:pt x="89012" y="303451"/>
                  <a:pt x="138913" y="362792"/>
                  <a:pt x="202301" y="412693"/>
                </a:cubicBezTo>
                <a:cubicBezTo>
                  <a:pt x="265689" y="462594"/>
                  <a:pt x="370885" y="503055"/>
                  <a:pt x="436970" y="534074"/>
                </a:cubicBezTo>
                <a:cubicBezTo>
                  <a:pt x="503055" y="565094"/>
                  <a:pt x="616343" y="575883"/>
                  <a:pt x="598810" y="598810"/>
                </a:cubicBezTo>
                <a:cubicBezTo>
                  <a:pt x="581277" y="621738"/>
                  <a:pt x="408647" y="644666"/>
                  <a:pt x="331773" y="671639"/>
                </a:cubicBezTo>
                <a:cubicBezTo>
                  <a:pt x="254899" y="698612"/>
                  <a:pt x="183419" y="716145"/>
                  <a:pt x="137564" y="760651"/>
                </a:cubicBezTo>
                <a:cubicBezTo>
                  <a:pt x="91709" y="805157"/>
                  <a:pt x="62039" y="880683"/>
                  <a:pt x="56644" y="938676"/>
                </a:cubicBezTo>
                <a:cubicBezTo>
                  <a:pt x="51249" y="996669"/>
                  <a:pt x="60690" y="1058708"/>
                  <a:pt x="105196" y="1108609"/>
                </a:cubicBezTo>
                <a:cubicBezTo>
                  <a:pt x="149702" y="1158510"/>
                  <a:pt x="260293" y="1211108"/>
                  <a:pt x="323681" y="1238081"/>
                </a:cubicBezTo>
                <a:cubicBezTo>
                  <a:pt x="387069" y="1265054"/>
                  <a:pt x="436970" y="1259660"/>
                  <a:pt x="485522" y="1270449"/>
                </a:cubicBezTo>
                <a:cubicBezTo>
                  <a:pt x="534074" y="1281238"/>
                  <a:pt x="629829" y="1286633"/>
                  <a:pt x="614994" y="1302817"/>
                </a:cubicBezTo>
                <a:cubicBezTo>
                  <a:pt x="600159" y="1319001"/>
                  <a:pt x="459896" y="1341929"/>
                  <a:pt x="396509" y="1367554"/>
                </a:cubicBezTo>
                <a:cubicBezTo>
                  <a:pt x="333122" y="1393179"/>
                  <a:pt x="280524" y="1414757"/>
                  <a:pt x="234669" y="1456566"/>
                </a:cubicBezTo>
                <a:cubicBezTo>
                  <a:pt x="188814" y="1498375"/>
                  <a:pt x="155097" y="1545579"/>
                  <a:pt x="121380" y="1618407"/>
                </a:cubicBezTo>
                <a:cubicBezTo>
                  <a:pt x="87663" y="1691235"/>
                  <a:pt x="52598" y="1847681"/>
                  <a:pt x="32368" y="1893536"/>
                </a:cubicBezTo>
                <a:cubicBezTo>
                  <a:pt x="12138" y="1939391"/>
                  <a:pt x="10789" y="1893536"/>
                  <a:pt x="0" y="1893536"/>
                </a:cubicBezTo>
              </a:path>
            </a:pathLst>
          </a:custGeom>
          <a:solidFill>
            <a:srgbClr val="FFCCCC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8456" name="Ellipszis 42"/>
          <p:cNvSpPr>
            <a:spLocks noChangeArrowheads="1"/>
          </p:cNvSpPr>
          <p:nvPr/>
        </p:nvSpPr>
        <p:spPr bwMode="auto">
          <a:xfrm>
            <a:off x="7396163" y="4279900"/>
            <a:ext cx="80962" cy="80963"/>
          </a:xfrm>
          <a:prstGeom prst="ellipse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endParaRPr lang="hu-HU"/>
          </a:p>
        </p:txBody>
      </p:sp>
      <p:sp>
        <p:nvSpPr>
          <p:cNvPr id="18457" name="Szabadkézi sokszög 43"/>
          <p:cNvSpPr>
            <a:spLocks/>
          </p:cNvSpPr>
          <p:nvPr/>
        </p:nvSpPr>
        <p:spPr bwMode="auto">
          <a:xfrm>
            <a:off x="7327900" y="3463925"/>
            <a:ext cx="193675" cy="825500"/>
          </a:xfrm>
          <a:custGeom>
            <a:avLst/>
            <a:gdLst>
              <a:gd name="T0" fmla="*/ 117464 w 192859"/>
              <a:gd name="T1" fmla="*/ 825726 h 825387"/>
              <a:gd name="T2" fmla="*/ 35512 w 192859"/>
              <a:gd name="T3" fmla="*/ 736678 h 825387"/>
              <a:gd name="T4" fmla="*/ 191220 w 192859"/>
              <a:gd name="T5" fmla="*/ 671915 h 825387"/>
              <a:gd name="T6" fmla="*/ 35512 w 192859"/>
              <a:gd name="T7" fmla="*/ 582866 h 825387"/>
              <a:gd name="T8" fmla="*/ 191220 w 192859"/>
              <a:gd name="T9" fmla="*/ 493818 h 825387"/>
              <a:gd name="T10" fmla="*/ 10927 w 192859"/>
              <a:gd name="T11" fmla="*/ 396672 h 825387"/>
              <a:gd name="T12" fmla="*/ 174830 w 192859"/>
              <a:gd name="T13" fmla="*/ 315718 h 825387"/>
              <a:gd name="T14" fmla="*/ 2731 w 192859"/>
              <a:gd name="T15" fmla="*/ 242860 h 825387"/>
              <a:gd name="T16" fmla="*/ 158440 w 192859"/>
              <a:gd name="T17" fmla="*/ 186192 h 825387"/>
              <a:gd name="T18" fmla="*/ 10927 w 192859"/>
              <a:gd name="T19" fmla="*/ 121431 h 825387"/>
              <a:gd name="T20" fmla="*/ 150244 w 192859"/>
              <a:gd name="T21" fmla="*/ 48573 h 825387"/>
              <a:gd name="T22" fmla="*/ 51903 w 192859"/>
              <a:gd name="T23" fmla="*/ 0 h 825387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92859"/>
              <a:gd name="T37" fmla="*/ 0 h 825387"/>
              <a:gd name="T38" fmla="*/ 192859 w 192859"/>
              <a:gd name="T39" fmla="*/ 825387 h 825387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92859" h="825387">
                <a:moveTo>
                  <a:pt x="115985" y="825387"/>
                </a:moveTo>
                <a:cubicBezTo>
                  <a:pt x="69456" y="793693"/>
                  <a:pt x="22927" y="762000"/>
                  <a:pt x="35065" y="736375"/>
                </a:cubicBezTo>
                <a:cubicBezTo>
                  <a:pt x="47203" y="710750"/>
                  <a:pt x="188813" y="697264"/>
                  <a:pt x="188813" y="671639"/>
                </a:cubicBezTo>
                <a:cubicBezTo>
                  <a:pt x="188813" y="646014"/>
                  <a:pt x="35065" y="612297"/>
                  <a:pt x="35065" y="582626"/>
                </a:cubicBezTo>
                <a:cubicBezTo>
                  <a:pt x="35065" y="552955"/>
                  <a:pt x="192859" y="524633"/>
                  <a:pt x="188813" y="493614"/>
                </a:cubicBezTo>
                <a:cubicBezTo>
                  <a:pt x="184767" y="462595"/>
                  <a:pt x="13486" y="426181"/>
                  <a:pt x="10789" y="396510"/>
                </a:cubicBezTo>
                <a:cubicBezTo>
                  <a:pt x="8092" y="366839"/>
                  <a:pt x="173978" y="341214"/>
                  <a:pt x="172629" y="315589"/>
                </a:cubicBezTo>
                <a:cubicBezTo>
                  <a:pt x="171280" y="289964"/>
                  <a:pt x="5394" y="264340"/>
                  <a:pt x="2697" y="242761"/>
                </a:cubicBezTo>
                <a:cubicBezTo>
                  <a:pt x="0" y="221182"/>
                  <a:pt x="155096" y="206347"/>
                  <a:pt x="156445" y="186117"/>
                </a:cubicBezTo>
                <a:cubicBezTo>
                  <a:pt x="157794" y="165887"/>
                  <a:pt x="12138" y="144307"/>
                  <a:pt x="10789" y="121380"/>
                </a:cubicBezTo>
                <a:cubicBezTo>
                  <a:pt x="9440" y="98453"/>
                  <a:pt x="141610" y="68782"/>
                  <a:pt x="148353" y="48552"/>
                </a:cubicBezTo>
                <a:cubicBezTo>
                  <a:pt x="155096" y="28322"/>
                  <a:pt x="103172" y="14161"/>
                  <a:pt x="51249" y="0"/>
                </a:cubicBezTo>
              </a:path>
            </a:pathLst>
          </a:cu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45" name="Ellipszis 44"/>
          <p:cNvSpPr/>
          <p:nvPr/>
        </p:nvSpPr>
        <p:spPr bwMode="auto">
          <a:xfrm>
            <a:off x="7346950" y="3381375"/>
            <a:ext cx="80963" cy="80963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endParaRPr lang="en-US"/>
          </a:p>
        </p:txBody>
      </p:sp>
      <p:cxnSp>
        <p:nvCxnSpPr>
          <p:cNvPr id="18459" name="Egyenes összekötő nyíllal 46"/>
          <p:cNvCxnSpPr>
            <a:cxnSpLocks noChangeShapeType="1"/>
          </p:cNvCxnSpPr>
          <p:nvPr/>
        </p:nvCxnSpPr>
        <p:spPr bwMode="auto">
          <a:xfrm flipV="1">
            <a:off x="7453313" y="3424238"/>
            <a:ext cx="906462" cy="6350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/>
            <a:tailEnd type="arrow" w="med" len="med"/>
          </a:ln>
        </p:spPr>
      </p:cxnSp>
      <p:graphicFrame>
        <p:nvGraphicFramePr>
          <p:cNvPr id="18437" name="Object 6"/>
          <p:cNvGraphicFramePr>
            <a:graphicFrameLocks noChangeAspect="1"/>
          </p:cNvGraphicFramePr>
          <p:nvPr/>
        </p:nvGraphicFramePr>
        <p:xfrm>
          <a:off x="7612063" y="3736975"/>
          <a:ext cx="403225" cy="29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0025" name="Equation" r:id="rId10" imgW="241200" imgH="177480" progId="Equation.3">
                  <p:embed/>
                </p:oleObj>
              </mc:Choice>
              <mc:Fallback>
                <p:oleObj name="Equation" r:id="rId10" imgW="24120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12063" y="3736975"/>
                        <a:ext cx="403225" cy="2952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38100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8460" name="Picture 29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914525" y="2095553"/>
            <a:ext cx="4858591" cy="662535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</p:pic>
      <p:pic>
        <p:nvPicPr>
          <p:cNvPr id="18461" name="Picture 30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25475" y="3000375"/>
            <a:ext cx="4686300" cy="3362325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</p:pic>
      <p:sp>
        <p:nvSpPr>
          <p:cNvPr id="18462" name="Szabadkézi sokszög 30"/>
          <p:cNvSpPr>
            <a:spLocks/>
          </p:cNvSpPr>
          <p:nvPr/>
        </p:nvSpPr>
        <p:spPr bwMode="auto">
          <a:xfrm flipV="1">
            <a:off x="1392238" y="4283075"/>
            <a:ext cx="525462" cy="708025"/>
          </a:xfrm>
          <a:custGeom>
            <a:avLst/>
            <a:gdLst>
              <a:gd name="T0" fmla="*/ 525472 w 539155"/>
              <a:gd name="T1" fmla="*/ 707666 h 424040"/>
              <a:gd name="T2" fmla="*/ 378100 w 539155"/>
              <a:gd name="T3" fmla="*/ 229187 h 424040"/>
              <a:gd name="T4" fmla="*/ 0 w 539155"/>
              <a:gd name="T5" fmla="*/ 0 h 42404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539155" h="424040">
                <a:moveTo>
                  <a:pt x="539155" y="424040"/>
                </a:moveTo>
                <a:cubicBezTo>
                  <a:pt x="479160" y="295729"/>
                  <a:pt x="477805" y="208004"/>
                  <a:pt x="387946" y="137331"/>
                </a:cubicBezTo>
                <a:cubicBezTo>
                  <a:pt x="298087" y="66658"/>
                  <a:pt x="158815" y="106891"/>
                  <a:pt x="0" y="0"/>
                </a:cubicBezTo>
              </a:path>
            </a:pathLst>
          </a:cu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 w="med" len="med"/>
          </a:ln>
        </p:spPr>
        <p:txBody>
          <a:bodyPr anchor="ctr"/>
          <a:lstStyle/>
          <a:p>
            <a:endParaRPr lang="en-US"/>
          </a:p>
        </p:txBody>
      </p:sp>
      <p:graphicFrame>
        <p:nvGraphicFramePr>
          <p:cNvPr id="18438" name="Object 31"/>
          <p:cNvGraphicFramePr>
            <a:graphicFrameLocks noChangeAspect="1"/>
          </p:cNvGraphicFramePr>
          <p:nvPr/>
        </p:nvGraphicFramePr>
        <p:xfrm>
          <a:off x="1635125" y="3543300"/>
          <a:ext cx="407988" cy="59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0026" name="Equation" r:id="rId14" imgW="266400" imgH="393480" progId="Equation.3">
                  <p:embed/>
                </p:oleObj>
              </mc:Choice>
              <mc:Fallback>
                <p:oleObj name="Equation" r:id="rId14" imgW="2664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35125" y="3543300"/>
                        <a:ext cx="407988" cy="596900"/>
                      </a:xfrm>
                      <a:prstGeom prst="rect">
                        <a:avLst/>
                      </a:prstGeom>
                      <a:solidFill>
                        <a:schemeClr val="hlink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38100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Rectangle 2"/>
          <p:cNvSpPr>
            <a:spLocks noChangeArrowheads="1"/>
          </p:cNvSpPr>
          <p:nvPr/>
        </p:nvSpPr>
        <p:spPr bwMode="auto">
          <a:xfrm>
            <a:off x="0" y="201613"/>
            <a:ext cx="9144000" cy="600075"/>
          </a:xfrm>
          <a:prstGeom prst="rect">
            <a:avLst/>
          </a:prstGeom>
          <a:solidFill>
            <a:schemeClr val="accent6">
              <a:lumMod val="50000"/>
            </a:schemeClr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altLang="en-US" sz="2800" b="1" dirty="0" err="1">
              <a:solidFill>
                <a:schemeClr val="accent3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2" name="Téglalap 2"/>
          <p:cNvSpPr>
            <a:spLocks noChangeArrowheads="1"/>
          </p:cNvSpPr>
          <p:nvPr/>
        </p:nvSpPr>
        <p:spPr bwMode="auto">
          <a:xfrm>
            <a:off x="0" y="209550"/>
            <a:ext cx="891539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hu-HU" altLang="en-US" dirty="0" err="1" smtClean="0">
                <a:solidFill>
                  <a:schemeClr val="bg1"/>
                </a:solidFill>
                <a:latin typeface="Calibri"/>
                <a:cs typeface="Calibri"/>
              </a:rPr>
              <a:t>Non-equilibrium</a:t>
            </a:r>
            <a:r>
              <a:rPr lang="hu-HU" altLang="en-US" dirty="0" smtClean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hu-HU" altLang="en-US" dirty="0" err="1" smtClean="0">
                <a:solidFill>
                  <a:schemeClr val="bg1"/>
                </a:solidFill>
                <a:latin typeface="Calibri"/>
                <a:cs typeface="Calibri"/>
              </a:rPr>
              <a:t>ac</a:t>
            </a:r>
            <a:r>
              <a:rPr lang="hu-HU" altLang="en-US" dirty="0" smtClean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hu-HU" altLang="en-US" dirty="0" err="1" smtClean="0">
                <a:solidFill>
                  <a:schemeClr val="bg1"/>
                </a:solidFill>
                <a:latin typeface="Calibri"/>
                <a:cs typeface="Calibri"/>
              </a:rPr>
              <a:t>linear</a:t>
            </a:r>
            <a:r>
              <a:rPr lang="hu-HU" altLang="en-US" dirty="0" smtClean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hu-HU" altLang="en-US" dirty="0" err="1" smtClean="0">
                <a:solidFill>
                  <a:schemeClr val="bg1"/>
                </a:solidFill>
                <a:latin typeface="Calibri"/>
                <a:cs typeface="Calibri"/>
              </a:rPr>
              <a:t>conductivity</a:t>
            </a:r>
            <a:endParaRPr lang="en-US" altLang="en-US" dirty="0" smtClean="0">
              <a:solidFill>
                <a:schemeClr val="bg1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526805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5313" y="1889125"/>
            <a:ext cx="7953375" cy="3714750"/>
          </a:xfrm>
          <a:prstGeom prst="rect">
            <a:avLst/>
          </a:prstGeom>
          <a:noFill/>
          <a:ln w="28575" cap="flat" cmpd="sng" algn="ctr">
            <a:noFill/>
            <a:prstDash val="solid"/>
            <a:miter lim="800000"/>
            <a:headEnd type="none" w="med" len="med"/>
            <a:tailEnd type="none" w="med" len="med"/>
          </a:ln>
        </p:spPr>
      </p:pic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379413"/>
            <a:ext cx="9144000" cy="600075"/>
          </a:xfrm>
          <a:prstGeom prst="rect">
            <a:avLst/>
          </a:prstGeom>
          <a:solidFill>
            <a:schemeClr val="accent6">
              <a:lumMod val="50000"/>
            </a:schemeClr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altLang="en-US" sz="2800" b="1" dirty="0" err="1">
              <a:solidFill>
                <a:schemeClr val="accent3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Téglalap 2"/>
          <p:cNvSpPr>
            <a:spLocks noChangeArrowheads="1"/>
          </p:cNvSpPr>
          <p:nvPr/>
        </p:nvSpPr>
        <p:spPr bwMode="auto">
          <a:xfrm>
            <a:off x="0" y="438150"/>
            <a:ext cx="8940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hu-HU" altLang="en-US" dirty="0" smtClean="0">
                <a:solidFill>
                  <a:schemeClr val="bg1"/>
                </a:solidFill>
              </a:rPr>
              <a:t>Emission noise of quantum dot</a:t>
            </a:r>
            <a:endParaRPr lang="en-US" alt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60135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2767013"/>
            <a:ext cx="9144000" cy="600075"/>
          </a:xfrm>
          <a:prstGeom prst="rect">
            <a:avLst/>
          </a:prstGeom>
          <a:solidFill>
            <a:schemeClr val="accent6">
              <a:lumMod val="50000"/>
            </a:schemeClr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altLang="en-US" sz="2800" b="1" dirty="0" err="1">
              <a:solidFill>
                <a:schemeClr val="accent3"/>
              </a:solidFill>
              <a:latin typeface="Calibri"/>
              <a:ea typeface="+mj-ea"/>
              <a:cs typeface="Calibri"/>
            </a:endParaRPr>
          </a:p>
        </p:txBody>
      </p:sp>
      <p:sp>
        <p:nvSpPr>
          <p:cNvPr id="6" name="Téglalap 2"/>
          <p:cNvSpPr>
            <a:spLocks noChangeArrowheads="1"/>
          </p:cNvSpPr>
          <p:nvPr/>
        </p:nvSpPr>
        <p:spPr bwMode="auto">
          <a:xfrm>
            <a:off x="228600" y="2800350"/>
            <a:ext cx="847089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en-US" sz="2800" dirty="0" smtClean="0">
                <a:solidFill>
                  <a:schemeClr val="bg1"/>
                </a:solidFill>
                <a:latin typeface="Calibri"/>
                <a:cs typeface="Calibri"/>
              </a:rPr>
              <a:t>How to measure </a:t>
            </a:r>
            <a:r>
              <a:rPr lang="hu-HU" altLang="en-US" sz="2800" dirty="0" smtClean="0">
                <a:solidFill>
                  <a:schemeClr val="bg1"/>
                </a:solidFill>
                <a:latin typeface="Calibri"/>
                <a:cs typeface="Calibri"/>
              </a:rPr>
              <a:t>(</a:t>
            </a:r>
            <a:r>
              <a:rPr lang="hu-HU" altLang="en-US" sz="2800" dirty="0" err="1" smtClean="0">
                <a:solidFill>
                  <a:schemeClr val="bg1"/>
                </a:solidFill>
                <a:latin typeface="Calibri"/>
                <a:cs typeface="Calibri"/>
              </a:rPr>
              <a:t>quantum</a:t>
            </a:r>
            <a:r>
              <a:rPr lang="hu-HU" altLang="en-US" sz="2800" dirty="0" smtClean="0">
                <a:solidFill>
                  <a:schemeClr val="bg1"/>
                </a:solidFill>
                <a:latin typeface="Calibri"/>
                <a:cs typeface="Calibri"/>
              </a:rPr>
              <a:t>) </a:t>
            </a:r>
            <a:r>
              <a:rPr lang="en-US" altLang="en-US" sz="2800" dirty="0" smtClean="0">
                <a:solidFill>
                  <a:schemeClr val="bg1"/>
                </a:solidFill>
                <a:latin typeface="Calibri"/>
                <a:cs typeface="Calibri"/>
              </a:rPr>
              <a:t>noise at 70 GHz ???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5100" y="1741489"/>
            <a:ext cx="8647487" cy="4240212"/>
          </a:xfrm>
          <a:prstGeom prst="rect">
            <a:avLst/>
          </a:prstGeom>
          <a:noFill/>
          <a:ln w="28575" cap="flat" cmpd="sng" algn="ctr">
            <a:noFill/>
            <a:prstDash val="solid"/>
            <a:miter lim="800000"/>
            <a:headEnd type="none" w="med" len="med"/>
            <a:tailEnd type="none" w="med" len="med"/>
          </a:ln>
        </p:spPr>
      </p:pic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328613"/>
            <a:ext cx="9144000" cy="600075"/>
          </a:xfrm>
          <a:prstGeom prst="rect">
            <a:avLst/>
          </a:prstGeom>
          <a:solidFill>
            <a:schemeClr val="accent6">
              <a:lumMod val="50000"/>
            </a:schemeClr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en-US" altLang="en-US" sz="2800" dirty="0" err="1">
              <a:solidFill>
                <a:schemeClr val="accent3"/>
              </a:solidFill>
              <a:latin typeface="Calibri"/>
              <a:ea typeface="+mj-ea"/>
              <a:cs typeface="Calibri"/>
            </a:endParaRPr>
          </a:p>
        </p:txBody>
      </p:sp>
      <p:sp>
        <p:nvSpPr>
          <p:cNvPr id="5" name="Téglalap 2"/>
          <p:cNvSpPr>
            <a:spLocks noChangeArrowheads="1"/>
          </p:cNvSpPr>
          <p:nvPr/>
        </p:nvSpPr>
        <p:spPr bwMode="auto">
          <a:xfrm>
            <a:off x="1311275" y="361950"/>
            <a:ext cx="605155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hu-HU" altLang="en-US" sz="2800" dirty="0" smtClean="0">
                <a:solidFill>
                  <a:schemeClr val="bg1"/>
                </a:solidFill>
                <a:latin typeface="Calibri"/>
                <a:cs typeface="Calibri"/>
              </a:rPr>
              <a:t>The </a:t>
            </a:r>
            <a:r>
              <a:rPr lang="hu-HU" altLang="en-US" sz="2800" dirty="0" err="1" smtClean="0">
                <a:solidFill>
                  <a:schemeClr val="bg1"/>
                </a:solidFill>
                <a:latin typeface="Calibri"/>
                <a:cs typeface="Calibri"/>
              </a:rPr>
              <a:t>experimental</a:t>
            </a:r>
            <a:r>
              <a:rPr lang="hu-HU" altLang="en-US" sz="2800" dirty="0" smtClean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hu-HU" altLang="en-US" sz="2800" dirty="0" err="1" smtClean="0">
                <a:solidFill>
                  <a:schemeClr val="bg1"/>
                </a:solidFill>
                <a:latin typeface="Calibri"/>
                <a:cs typeface="Calibri"/>
              </a:rPr>
              <a:t>setup</a:t>
            </a:r>
            <a:endParaRPr lang="en-US" altLang="en-US" dirty="0">
              <a:solidFill>
                <a:schemeClr val="bg1"/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23813"/>
            <a:ext cx="9144000" cy="600075"/>
          </a:xfrm>
          <a:prstGeom prst="rect">
            <a:avLst/>
          </a:prstGeom>
          <a:solidFill>
            <a:schemeClr val="accent6">
              <a:lumMod val="50000"/>
            </a:schemeClr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altLang="en-US" sz="2800" dirty="0" err="1">
              <a:solidFill>
                <a:schemeClr val="accent3"/>
              </a:solidFill>
              <a:latin typeface="Calibri"/>
              <a:ea typeface="+mj-ea"/>
              <a:cs typeface="Calibri"/>
            </a:endParaRPr>
          </a:p>
        </p:txBody>
      </p:sp>
      <p:sp>
        <p:nvSpPr>
          <p:cNvPr id="5" name="Téglalap 2"/>
          <p:cNvSpPr>
            <a:spLocks noChangeArrowheads="1"/>
          </p:cNvSpPr>
          <p:nvPr/>
        </p:nvSpPr>
        <p:spPr bwMode="auto">
          <a:xfrm>
            <a:off x="0" y="82550"/>
            <a:ext cx="89408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en-US" sz="2000" dirty="0" smtClean="0">
                <a:solidFill>
                  <a:schemeClr val="bg1"/>
                </a:solidFill>
                <a:latin typeface="Calibri"/>
                <a:cs typeface="Calibri"/>
              </a:rPr>
              <a:t>Resonant coupling </a:t>
            </a:r>
            <a:r>
              <a:rPr lang="en-US" altLang="en-US" sz="2000" dirty="0" err="1" smtClean="0">
                <a:solidFill>
                  <a:schemeClr val="bg1"/>
                </a:solidFill>
                <a:latin typeface="Calibri"/>
                <a:cs typeface="Calibri"/>
              </a:rPr>
              <a:t>betwen</a:t>
            </a:r>
            <a:r>
              <a:rPr lang="en-US" altLang="en-US" sz="2000" dirty="0" smtClean="0">
                <a:solidFill>
                  <a:schemeClr val="bg1"/>
                </a:solidFill>
                <a:latin typeface="Calibri"/>
                <a:cs typeface="Calibri"/>
              </a:rPr>
              <a:t> a Carbon </a:t>
            </a:r>
            <a:r>
              <a:rPr lang="en-US" altLang="en-US" sz="2000" dirty="0" err="1" smtClean="0">
                <a:solidFill>
                  <a:schemeClr val="bg1"/>
                </a:solidFill>
                <a:latin typeface="Calibri"/>
                <a:cs typeface="Calibri"/>
              </a:rPr>
              <a:t>nanotube</a:t>
            </a:r>
            <a:r>
              <a:rPr lang="en-US" altLang="en-US" sz="2000" dirty="0" smtClean="0">
                <a:solidFill>
                  <a:schemeClr val="bg1"/>
                </a:solidFill>
                <a:latin typeface="Calibri"/>
                <a:cs typeface="Calibri"/>
              </a:rPr>
              <a:t> and a SIS detector</a:t>
            </a:r>
            <a:endParaRPr lang="en-US" altLang="en-US" sz="18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pic>
        <p:nvPicPr>
          <p:cNvPr id="849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43013" y="1226197"/>
            <a:ext cx="7282613" cy="3408361"/>
          </a:xfrm>
          <a:prstGeom prst="rect">
            <a:avLst/>
          </a:prstGeom>
          <a:noFill/>
          <a:ln w="28575" cap="flat" cmpd="sng" algn="ctr">
            <a:noFill/>
            <a:prstDash val="solid"/>
            <a:miter lim="800000"/>
            <a:headEnd type="none" w="med" len="med"/>
            <a:tailEnd type="none" w="med" len="med"/>
          </a:ln>
        </p:spPr>
      </p:pic>
      <p:sp>
        <p:nvSpPr>
          <p:cNvPr id="6" name="Téglalap 5"/>
          <p:cNvSpPr/>
          <p:nvPr/>
        </p:nvSpPr>
        <p:spPr>
          <a:xfrm>
            <a:off x="304800" y="5035540"/>
            <a:ext cx="84963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2000" baseline="0" dirty="0" smtClean="0">
                <a:solidFill>
                  <a:schemeClr val="accent6">
                    <a:lumMod val="75000"/>
                  </a:schemeClr>
                </a:solidFill>
                <a:latin typeface="Calibri"/>
                <a:cs typeface="Calibri"/>
              </a:rPr>
              <a:t>¼ wavelength resonant circuit</a:t>
            </a:r>
          </a:p>
          <a:p>
            <a:pPr algn="l"/>
            <a:r>
              <a:rPr lang="en-US" sz="2000" dirty="0">
                <a:solidFill>
                  <a:srgbClr val="000000"/>
                </a:solidFill>
                <a:latin typeface="Calibri"/>
                <a:cs typeface="Calibri"/>
              </a:rPr>
              <a:t> Independent DC </a:t>
            </a:r>
            <a:r>
              <a:rPr lang="en-US" sz="2000" dirty="0" err="1">
                <a:solidFill>
                  <a:srgbClr val="000000"/>
                </a:solidFill>
                <a:latin typeface="Calibri"/>
                <a:cs typeface="Calibri"/>
              </a:rPr>
              <a:t>polarisations</a:t>
            </a:r>
            <a:r>
              <a:rPr lang="en-US" sz="2000" dirty="0">
                <a:solidFill>
                  <a:srgbClr val="000000"/>
                </a:solidFill>
                <a:latin typeface="Calibri"/>
                <a:cs typeface="Calibri"/>
              </a:rPr>
              <a:t> of the source and the detector</a:t>
            </a:r>
          </a:p>
          <a:p>
            <a:pPr algn="l"/>
            <a:r>
              <a:rPr lang="en-US" sz="20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  <a:latin typeface="Calibri"/>
                <a:cs typeface="Calibri"/>
              </a:rPr>
              <a:t>Coupling at </a:t>
            </a:r>
            <a:r>
              <a:rPr lang="en-US" sz="2000" dirty="0" err="1">
                <a:solidFill>
                  <a:schemeClr val="accent6">
                    <a:lumMod val="75000"/>
                  </a:schemeClr>
                </a:solidFill>
                <a:latin typeface="Calibri"/>
                <a:cs typeface="Calibri"/>
              </a:rPr>
              <a:t>eigen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  <a:latin typeface="Calibri"/>
                <a:cs typeface="Calibri"/>
              </a:rPr>
              <a:t> frequencies </a:t>
            </a:r>
            <a:r>
              <a:rPr lang="en-US" sz="2000" dirty="0">
                <a:solidFill>
                  <a:srgbClr val="000000"/>
                </a:solidFill>
                <a:latin typeface="Calibri"/>
                <a:cs typeface="Calibri"/>
              </a:rPr>
              <a:t>of the resonator (</a:t>
            </a:r>
            <a:r>
              <a:rPr lang="en-US" sz="2000" baseline="0" dirty="0" smtClean="0">
                <a:solidFill>
                  <a:srgbClr val="3366FF"/>
                </a:solidFill>
                <a:latin typeface="Calibri"/>
                <a:cs typeface="Calibri"/>
              </a:rPr>
              <a:t>30 GHz </a:t>
            </a:r>
            <a:r>
              <a:rPr lang="en-US" sz="2000" dirty="0">
                <a:solidFill>
                  <a:srgbClr val="000000"/>
                </a:solidFill>
                <a:latin typeface="Calibri"/>
                <a:cs typeface="Calibri"/>
              </a:rPr>
              <a:t>and harmonics)</a:t>
            </a:r>
          </a:p>
          <a:p>
            <a:pPr algn="l"/>
            <a:r>
              <a:rPr lang="en-US" sz="20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  <a:latin typeface="Calibri"/>
                <a:cs typeface="Calibri"/>
              </a:rPr>
              <a:t>Coupling proportional to the quality factor </a:t>
            </a:r>
            <a:r>
              <a:rPr lang="en-US" sz="2000" dirty="0">
                <a:solidFill>
                  <a:srgbClr val="000000"/>
                </a:solidFill>
                <a:latin typeface="Calibri"/>
                <a:cs typeface="Calibri"/>
              </a:rPr>
              <a:t>(</a:t>
            </a:r>
            <a:r>
              <a:rPr lang="en-US" sz="2000" baseline="0" dirty="0" smtClean="0">
                <a:solidFill>
                  <a:srgbClr val="808080"/>
                </a:solidFill>
                <a:latin typeface="Calibri"/>
                <a:cs typeface="Calibri"/>
              </a:rPr>
              <a:t>J. Basset </a:t>
            </a:r>
            <a:r>
              <a:rPr lang="en-US" sz="2000" i="1" baseline="0" dirty="0" smtClean="0">
                <a:solidFill>
                  <a:srgbClr val="808080"/>
                </a:solidFill>
                <a:latin typeface="Calibri"/>
                <a:cs typeface="Calibri"/>
              </a:rPr>
              <a:t>et al. PRL 2010</a:t>
            </a:r>
            <a:r>
              <a:rPr lang="en-US" sz="2000" i="1" dirty="0">
                <a:solidFill>
                  <a:srgbClr val="000000"/>
                </a:solidFill>
                <a:latin typeface="Calibri"/>
                <a:cs typeface="Calibri"/>
              </a:rPr>
              <a:t>)</a:t>
            </a:r>
            <a:endParaRPr lang="en-US" sz="2000" dirty="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23813"/>
            <a:ext cx="9144000" cy="600075"/>
          </a:xfrm>
          <a:prstGeom prst="rect">
            <a:avLst/>
          </a:prstGeom>
          <a:solidFill>
            <a:schemeClr val="accent6">
              <a:lumMod val="50000"/>
            </a:schemeClr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altLang="en-US" sz="2800" b="1" dirty="0" err="1">
              <a:solidFill>
                <a:schemeClr val="accent3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Téglalap 2"/>
          <p:cNvSpPr>
            <a:spLocks noChangeArrowheads="1"/>
          </p:cNvSpPr>
          <p:nvPr/>
        </p:nvSpPr>
        <p:spPr bwMode="auto">
          <a:xfrm>
            <a:off x="0" y="82550"/>
            <a:ext cx="8940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hu-HU" altLang="en-US" dirty="0" err="1" smtClean="0">
                <a:solidFill>
                  <a:schemeClr val="bg1"/>
                </a:solidFill>
                <a:latin typeface="Calibri"/>
                <a:cs typeface="Calibri"/>
              </a:rPr>
              <a:t>Kondo</a:t>
            </a:r>
            <a:r>
              <a:rPr lang="hu-HU" altLang="en-US" dirty="0" smtClean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hu-HU" altLang="en-US" dirty="0" err="1" smtClean="0">
                <a:solidFill>
                  <a:schemeClr val="bg1"/>
                </a:solidFill>
                <a:latin typeface="Calibri"/>
                <a:cs typeface="Calibri"/>
              </a:rPr>
              <a:t>effect</a:t>
            </a:r>
            <a:r>
              <a:rPr lang="hu-HU" altLang="en-US" dirty="0" smtClean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hu-HU" altLang="en-US" dirty="0" err="1" smtClean="0">
                <a:solidFill>
                  <a:schemeClr val="bg1"/>
                </a:solidFill>
                <a:latin typeface="Calibri"/>
                <a:cs typeface="Calibri"/>
              </a:rPr>
              <a:t>in</a:t>
            </a:r>
            <a:r>
              <a:rPr lang="hu-HU" altLang="en-US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hu-HU" altLang="en-US" dirty="0" err="1" smtClean="0">
                <a:solidFill>
                  <a:schemeClr val="bg1"/>
                </a:solidFill>
                <a:latin typeface="Calibri"/>
                <a:cs typeface="Calibri"/>
              </a:rPr>
              <a:t>nanotube</a:t>
            </a:r>
            <a:endParaRPr lang="en-US" altLang="en-US" sz="20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Téglalap 5"/>
          <p:cNvSpPr/>
          <p:nvPr/>
        </p:nvSpPr>
        <p:spPr>
          <a:xfrm>
            <a:off x="2540000" y="6038840"/>
            <a:ext cx="3556000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1750">
            <a:solidFill>
              <a:schemeClr val="accent6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hu-HU" b="1" dirty="0" err="1" smtClean="0">
                <a:solidFill>
                  <a:schemeClr val="accent6">
                    <a:lumMod val="50000"/>
                  </a:schemeClr>
                </a:solidFill>
                <a:latin typeface="Helvetica"/>
              </a:rPr>
              <a:t>Noise</a:t>
            </a:r>
            <a:r>
              <a:rPr lang="hu-HU" b="1" dirty="0" smtClean="0">
                <a:solidFill>
                  <a:schemeClr val="accent6">
                    <a:lumMod val="50000"/>
                  </a:schemeClr>
                </a:solidFill>
                <a:latin typeface="Helvetica"/>
              </a:rPr>
              <a:t> ?</a:t>
            </a:r>
            <a:r>
              <a:rPr lang="hu-HU" sz="2800" b="1" dirty="0" smtClean="0">
                <a:solidFill>
                  <a:schemeClr val="accent6">
                    <a:lumMod val="50000"/>
                  </a:schemeClr>
                </a:solidFill>
                <a:latin typeface="Helvetica"/>
              </a:rPr>
              <a:t>?</a:t>
            </a:r>
            <a:r>
              <a:rPr lang="hu-HU" sz="3200" b="1" dirty="0" smtClean="0">
                <a:solidFill>
                  <a:schemeClr val="accent6">
                    <a:lumMod val="50000"/>
                  </a:schemeClr>
                </a:solidFill>
                <a:latin typeface="Helvetica"/>
              </a:rPr>
              <a:t>?</a:t>
            </a:r>
            <a:endParaRPr lang="en-US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" name="Jobbra nyíl 7"/>
          <p:cNvSpPr/>
          <p:nvPr/>
        </p:nvSpPr>
        <p:spPr bwMode="auto">
          <a:xfrm>
            <a:off x="4648200" y="2425700"/>
            <a:ext cx="292100" cy="673100"/>
          </a:xfrm>
          <a:prstGeom prst="rightArrow">
            <a:avLst/>
          </a:prstGeom>
          <a:solidFill>
            <a:srgbClr val="FFCCCC"/>
          </a:solidFill>
          <a:ln w="28575" cap="flat" cmpd="sng" algn="ctr">
            <a:solidFill>
              <a:srgbClr val="CC66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8909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5788" y="1152525"/>
            <a:ext cx="7972425" cy="3562350"/>
          </a:xfrm>
          <a:prstGeom prst="rect">
            <a:avLst/>
          </a:prstGeom>
          <a:noFill/>
          <a:ln w="28575" cap="flat" cmpd="sng" algn="ctr">
            <a:noFill/>
            <a:prstDash val="solid"/>
            <a:miter lim="800000"/>
            <a:headEnd type="none" w="med" len="med"/>
            <a:tailEnd type="none" w="med" len="med"/>
          </a:ln>
        </p:spPr>
      </p:pic>
      <p:pic>
        <p:nvPicPr>
          <p:cNvPr id="9011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74800" y="4846638"/>
            <a:ext cx="5715000" cy="466725"/>
          </a:xfrm>
          <a:prstGeom prst="rect">
            <a:avLst/>
          </a:prstGeom>
          <a:noFill/>
          <a:ln w="28575" cap="flat" cmpd="sng" algn="ctr">
            <a:noFill/>
            <a:prstDash val="solid"/>
            <a:miter lim="800000"/>
            <a:headEnd type="none" w="med" len="med"/>
            <a:tailEnd type="none" w="med" len="med"/>
          </a:ln>
        </p:spPr>
      </p:pic>
      <p:sp>
        <p:nvSpPr>
          <p:cNvPr id="9" name="Téglalap 8"/>
          <p:cNvSpPr/>
          <p:nvPr/>
        </p:nvSpPr>
        <p:spPr>
          <a:xfrm>
            <a:off x="2063195" y="734368"/>
            <a:ext cx="90281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dirty="0" err="1" smtClean="0">
                <a:solidFill>
                  <a:schemeClr val="accent6">
                    <a:lumMod val="50000"/>
                  </a:schemeClr>
                </a:solidFill>
                <a:latin typeface="Helvetica"/>
              </a:rPr>
              <a:t>dI</a:t>
            </a:r>
            <a:r>
              <a:rPr lang="hu-HU" dirty="0" smtClean="0">
                <a:solidFill>
                  <a:schemeClr val="accent6">
                    <a:lumMod val="50000"/>
                  </a:schemeClr>
                </a:solidFill>
                <a:latin typeface="Helvetica"/>
              </a:rPr>
              <a:t>/</a:t>
            </a:r>
            <a:r>
              <a:rPr lang="hu-HU" dirty="0" err="1" smtClean="0">
                <a:solidFill>
                  <a:schemeClr val="accent6">
                    <a:lumMod val="50000"/>
                  </a:schemeClr>
                </a:solidFill>
                <a:latin typeface="Helvetica"/>
              </a:rPr>
              <a:t>dV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-1587"/>
            <a:ext cx="9144000" cy="600075"/>
          </a:xfrm>
          <a:prstGeom prst="rect">
            <a:avLst/>
          </a:prstGeom>
          <a:solidFill>
            <a:schemeClr val="accent6">
              <a:lumMod val="50000"/>
            </a:schemeClr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altLang="en-US" sz="2800" b="1" dirty="0" err="1">
              <a:solidFill>
                <a:schemeClr val="accent3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Téglalap 2"/>
          <p:cNvSpPr>
            <a:spLocks noChangeArrowheads="1"/>
          </p:cNvSpPr>
          <p:nvPr/>
        </p:nvSpPr>
        <p:spPr bwMode="auto">
          <a:xfrm>
            <a:off x="1311275" y="31750"/>
            <a:ext cx="60515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hu-HU" altLang="en-US" dirty="0" smtClean="0">
                <a:solidFill>
                  <a:schemeClr val="bg1"/>
                </a:solidFill>
                <a:latin typeface="Calibri"/>
                <a:cs typeface="Calibri"/>
              </a:rPr>
              <a:t>Back </a:t>
            </a:r>
            <a:r>
              <a:rPr lang="hu-HU" altLang="en-US" dirty="0" err="1" smtClean="0">
                <a:solidFill>
                  <a:schemeClr val="bg1"/>
                </a:solidFill>
                <a:latin typeface="Calibri"/>
                <a:cs typeface="Calibri"/>
              </a:rPr>
              <a:t>to</a:t>
            </a:r>
            <a:r>
              <a:rPr lang="hu-HU" altLang="en-US" dirty="0" smtClean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hu-HU" altLang="en-US" dirty="0" err="1" smtClean="0">
                <a:solidFill>
                  <a:schemeClr val="bg1"/>
                </a:solidFill>
                <a:latin typeface="Calibri"/>
                <a:cs typeface="Calibri"/>
              </a:rPr>
              <a:t>experiment</a:t>
            </a:r>
            <a:r>
              <a:rPr lang="hu-HU" altLang="en-US" dirty="0" smtClean="0">
                <a:solidFill>
                  <a:schemeClr val="bg1"/>
                </a:solidFill>
                <a:latin typeface="Calibri"/>
                <a:cs typeface="Calibri"/>
              </a:rPr>
              <a:t>…</a:t>
            </a:r>
            <a:endParaRPr lang="en-US" altLang="en-US" sz="20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pic>
        <p:nvPicPr>
          <p:cNvPr id="972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2738" y="1054100"/>
            <a:ext cx="7553325" cy="2590800"/>
          </a:xfrm>
          <a:prstGeom prst="rect">
            <a:avLst/>
          </a:prstGeom>
          <a:noFill/>
          <a:ln w="28575" cap="flat" cmpd="sng" algn="ctr">
            <a:noFill/>
            <a:prstDash val="solid"/>
            <a:miter lim="800000"/>
            <a:headEnd type="none" w="med" len="med"/>
            <a:tailEnd type="none" w="med" len="med"/>
          </a:ln>
        </p:spPr>
      </p:pic>
      <p:pic>
        <p:nvPicPr>
          <p:cNvPr id="9728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8188" y="3484563"/>
            <a:ext cx="3160712" cy="420709"/>
          </a:xfrm>
          <a:prstGeom prst="rect">
            <a:avLst/>
          </a:prstGeom>
          <a:noFill/>
          <a:ln w="28575" cap="flat" cmpd="sng" algn="ctr">
            <a:noFill/>
            <a:prstDash val="solid"/>
            <a:miter lim="800000"/>
            <a:headEnd type="none" w="med" len="med"/>
            <a:tailEnd type="none" w="med" len="med"/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3903" y="2882214"/>
            <a:ext cx="2339270" cy="2247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5367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-1587"/>
            <a:ext cx="9144000" cy="600075"/>
          </a:xfrm>
          <a:prstGeom prst="rect">
            <a:avLst/>
          </a:prstGeom>
          <a:solidFill>
            <a:schemeClr val="accent6">
              <a:lumMod val="50000"/>
            </a:schemeClr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altLang="en-US" sz="2800" b="1" dirty="0" err="1">
              <a:solidFill>
                <a:schemeClr val="accent3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Téglalap 2"/>
          <p:cNvSpPr>
            <a:spLocks noChangeArrowheads="1"/>
          </p:cNvSpPr>
          <p:nvPr/>
        </p:nvSpPr>
        <p:spPr bwMode="auto">
          <a:xfrm>
            <a:off x="469900" y="31750"/>
            <a:ext cx="83947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hu-HU" altLang="en-US" dirty="0" smtClean="0">
                <a:solidFill>
                  <a:schemeClr val="bg1"/>
                </a:solidFill>
                <a:latin typeface="Calibri"/>
                <a:cs typeface="Calibri"/>
              </a:rPr>
              <a:t>Noise data</a:t>
            </a:r>
            <a:endParaRPr lang="en-US" altLang="en-US" sz="20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grpSp>
        <p:nvGrpSpPr>
          <p:cNvPr id="8" name="Csoportba foglalás 7"/>
          <p:cNvGrpSpPr/>
          <p:nvPr/>
        </p:nvGrpSpPr>
        <p:grpSpPr>
          <a:xfrm>
            <a:off x="1552172" y="811319"/>
            <a:ext cx="6096524" cy="4617347"/>
            <a:chOff x="1335088" y="1814513"/>
            <a:chExt cx="6448425" cy="4676775"/>
          </a:xfrm>
        </p:grpSpPr>
        <p:sp>
          <p:nvSpPr>
            <p:cNvPr id="9" name="Balra-jobbra nyíl 8"/>
            <p:cNvSpPr/>
            <p:nvPr/>
          </p:nvSpPr>
          <p:spPr bwMode="auto">
            <a:xfrm>
              <a:off x="4597400" y="2857500"/>
              <a:ext cx="482600" cy="254000"/>
            </a:xfrm>
            <a:prstGeom prst="leftRightArrow">
              <a:avLst/>
            </a:prstGeom>
            <a:solidFill>
              <a:srgbClr val="FFCCCC"/>
            </a:solidFill>
            <a:ln w="28575" cap="flat" cmpd="sng" algn="ctr">
              <a:solidFill>
                <a:srgbClr val="CC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pic>
          <p:nvPicPr>
            <p:cNvPr id="98307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335088" y="1814513"/>
              <a:ext cx="6448425" cy="4676775"/>
            </a:xfrm>
            <a:prstGeom prst="rect">
              <a:avLst/>
            </a:prstGeom>
            <a:noFill/>
            <a:ln w="2857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</p:spPr>
        </p:pic>
        <p:graphicFrame>
          <p:nvGraphicFramePr>
            <p:cNvPr id="129025" name="Object 1"/>
            <p:cNvGraphicFramePr>
              <a:graphicFrameLocks noChangeAspect="1"/>
            </p:cNvGraphicFramePr>
            <p:nvPr/>
          </p:nvGraphicFramePr>
          <p:xfrm>
            <a:off x="3663950" y="2235200"/>
            <a:ext cx="920750" cy="26727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9065" name="Equation" r:id="rId4" imgW="787320" imgH="228600" progId="Equation.3">
                    <p:embed/>
                  </p:oleObj>
                </mc:Choice>
                <mc:Fallback>
                  <p:oleObj name="Equation" r:id="rId4" imgW="787320" imgH="228600" progId="Equation.3">
                    <p:embed/>
                    <p:pic>
                      <p:nvPicPr>
                        <p:cNvPr id="0" name="Picture 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63950" y="2235200"/>
                          <a:ext cx="920750" cy="267271"/>
                        </a:xfrm>
                        <a:prstGeom prst="rect">
                          <a:avLst/>
                        </a:prstGeom>
                        <a:solidFill>
                          <a:srgbClr val="FFCC99"/>
                        </a:solidFill>
                        <a:ln w="9525">
                          <a:solidFill>
                            <a:srgbClr val="CC99FF"/>
                          </a:solidFill>
                          <a:miter lim="800000"/>
                          <a:headEnd/>
                          <a:tailEnd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9026" name="Object 2"/>
            <p:cNvGraphicFramePr>
              <a:graphicFrameLocks noChangeAspect="1"/>
            </p:cNvGraphicFramePr>
            <p:nvPr/>
          </p:nvGraphicFramePr>
          <p:xfrm>
            <a:off x="3670300" y="4159250"/>
            <a:ext cx="927100" cy="27945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9066" name="Equation" r:id="rId6" imgW="799920" imgH="241200" progId="Equation.3">
                    <p:embed/>
                  </p:oleObj>
                </mc:Choice>
                <mc:Fallback>
                  <p:oleObj name="Equation" r:id="rId6" imgW="799920" imgH="241200" progId="Equation.3">
                    <p:embed/>
                    <p:pic>
                      <p:nvPicPr>
                        <p:cNvPr id="0" name="Picture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70300" y="4159250"/>
                          <a:ext cx="927100" cy="279455"/>
                        </a:xfrm>
                        <a:prstGeom prst="rect">
                          <a:avLst/>
                        </a:prstGeom>
                        <a:solidFill>
                          <a:srgbClr val="FFCC99"/>
                        </a:solidFill>
                        <a:ln w="9525">
                          <a:solidFill>
                            <a:srgbClr val="CC99FF"/>
                          </a:solidFill>
                          <a:miter lim="800000"/>
                          <a:headEnd/>
                          <a:tailEnd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2" name="Téglalap 9"/>
          <p:cNvSpPr/>
          <p:nvPr/>
        </p:nvSpPr>
        <p:spPr>
          <a:xfrm>
            <a:off x="999504" y="5467589"/>
            <a:ext cx="5408865" cy="4001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/>
          <a:p>
            <a:pPr marL="342900" indent="-342900" algn="l">
              <a:buFont typeface="Arial"/>
              <a:buChar char="•"/>
              <a:defRPr/>
            </a:pPr>
            <a:r>
              <a:rPr lang="hu-HU" sz="2000" dirty="0" smtClean="0">
                <a:solidFill>
                  <a:schemeClr val="accent6">
                    <a:lumMod val="50000"/>
                  </a:schemeClr>
                </a:solidFill>
                <a:latin typeface="Calibri"/>
                <a:cs typeface="Calibri"/>
              </a:rPr>
              <a:t>Additional </a:t>
            </a:r>
            <a:r>
              <a:rPr lang="hu-HU" sz="2000" dirty="0" smtClean="0">
                <a:solidFill>
                  <a:schemeClr val="accent6">
                    <a:lumMod val="50000"/>
                  </a:schemeClr>
                </a:solidFill>
                <a:latin typeface="Calibri"/>
                <a:cs typeface="Calibri"/>
              </a:rPr>
              <a:t>source of d</a:t>
            </a:r>
            <a:r>
              <a:rPr lang="en-US" sz="2000" dirty="0" err="1" smtClean="0">
                <a:solidFill>
                  <a:schemeClr val="accent6">
                    <a:lumMod val="50000"/>
                  </a:schemeClr>
                </a:solidFill>
                <a:latin typeface="Calibri"/>
                <a:cs typeface="Calibri"/>
              </a:rPr>
              <a:t>ecoherence</a:t>
            </a:r>
            <a:r>
              <a:rPr lang="hu-HU" sz="2000" dirty="0" smtClean="0">
                <a:solidFill>
                  <a:schemeClr val="accent6">
                    <a:lumMod val="50000"/>
                  </a:schemeClr>
                </a:solidFill>
                <a:latin typeface="Calibri"/>
                <a:cs typeface="Calibri"/>
              </a:rPr>
              <a:t>  </a:t>
            </a:r>
            <a:r>
              <a:rPr lang="hu-HU" sz="2000" dirty="0" smtClean="0">
                <a:solidFill>
                  <a:schemeClr val="accent6">
                    <a:lumMod val="50000"/>
                  </a:schemeClr>
                </a:solidFill>
                <a:latin typeface="Calibri"/>
                <a:cs typeface="Calibri"/>
              </a:rPr>
              <a:t>??? </a:t>
            </a:r>
            <a:endParaRPr lang="en-US" sz="2000" dirty="0">
              <a:solidFill>
                <a:schemeClr val="accent6">
                  <a:lumMod val="50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13" name="Jobbra nyíl 10"/>
          <p:cNvSpPr/>
          <p:nvPr/>
        </p:nvSpPr>
        <p:spPr bwMode="auto">
          <a:xfrm>
            <a:off x="960670" y="6337240"/>
            <a:ext cx="323911" cy="169303"/>
          </a:xfrm>
          <a:prstGeom prst="rightArrow">
            <a:avLst/>
          </a:prstGeom>
          <a:noFill/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Char char="•"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4" name="Téglalap 7"/>
          <p:cNvSpPr/>
          <p:nvPr/>
        </p:nvSpPr>
        <p:spPr>
          <a:xfrm>
            <a:off x="1093549" y="5876897"/>
            <a:ext cx="782232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1400" dirty="0" smtClean="0"/>
              <a:t>(</a:t>
            </a:r>
            <a:r>
              <a:rPr lang="da-DK" sz="1400" dirty="0" smtClean="0"/>
              <a:t>Monreal </a:t>
            </a:r>
            <a:r>
              <a:rPr lang="da-DK" sz="1400" i="1" dirty="0"/>
              <a:t>et al. PRB </a:t>
            </a:r>
            <a:r>
              <a:rPr lang="da-DK" sz="1400" i="1" dirty="0" smtClean="0"/>
              <a:t>05</a:t>
            </a:r>
            <a:r>
              <a:rPr lang="hu-HU" sz="1400" i="1" dirty="0" smtClean="0"/>
              <a:t>; </a:t>
            </a:r>
            <a:r>
              <a:rPr lang="nl-NL" sz="1400" dirty="0" smtClean="0"/>
              <a:t>Van </a:t>
            </a:r>
            <a:r>
              <a:rPr lang="nl-NL" sz="1400" dirty="0"/>
              <a:t>Roermund </a:t>
            </a:r>
            <a:r>
              <a:rPr lang="nl-NL" sz="1400" i="1" dirty="0"/>
              <a:t>et al. PRB </a:t>
            </a:r>
            <a:r>
              <a:rPr lang="nl-NL" sz="1400" i="1" dirty="0" smtClean="0"/>
              <a:t>10</a:t>
            </a:r>
            <a:r>
              <a:rPr lang="hu-HU" sz="1400" i="1" dirty="0" smtClean="0"/>
              <a:t>; </a:t>
            </a:r>
            <a:r>
              <a:rPr lang="fr-FR" sz="1400" dirty="0" smtClean="0"/>
              <a:t>De </a:t>
            </a:r>
            <a:r>
              <a:rPr lang="fr-FR" sz="1400" dirty="0"/>
              <a:t>Franceschi </a:t>
            </a:r>
            <a:r>
              <a:rPr lang="fr-FR" sz="1400" i="1" dirty="0"/>
              <a:t>et al. PRL </a:t>
            </a:r>
            <a:r>
              <a:rPr lang="fr-FR" sz="1400" i="1" dirty="0" smtClean="0"/>
              <a:t>02</a:t>
            </a:r>
            <a:r>
              <a:rPr lang="hu-HU" sz="1400" dirty="0" smtClean="0"/>
              <a:t>)</a:t>
            </a:r>
            <a:endParaRPr lang="fr-FR" sz="1400" dirty="0"/>
          </a:p>
        </p:txBody>
      </p:sp>
      <p:sp>
        <p:nvSpPr>
          <p:cNvPr id="15" name="Téglalap 9"/>
          <p:cNvSpPr/>
          <p:nvPr/>
        </p:nvSpPr>
        <p:spPr>
          <a:xfrm>
            <a:off x="987280" y="6313723"/>
            <a:ext cx="5408865" cy="4001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/>
          <a:p>
            <a:pPr marL="342900" indent="-342900" algn="l">
              <a:buFont typeface="Arial"/>
              <a:buChar char="•"/>
              <a:defRPr/>
            </a:pPr>
            <a:r>
              <a:rPr lang="hu-HU" sz="2000" dirty="0" smtClean="0">
                <a:solidFill>
                  <a:schemeClr val="accent6">
                    <a:lumMod val="50000"/>
                  </a:schemeClr>
                </a:solidFill>
                <a:latin typeface="Calibri"/>
                <a:cs typeface="Calibri"/>
              </a:rPr>
              <a:t>Independent flow of spin relaxation ???</a:t>
            </a:r>
            <a:endParaRPr lang="en-US" sz="2000" dirty="0">
              <a:solidFill>
                <a:schemeClr val="accent6">
                  <a:lumMod val="50000"/>
                </a:schemeClr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2767013"/>
            <a:ext cx="9144000" cy="600075"/>
          </a:xfrm>
          <a:prstGeom prst="rect">
            <a:avLst/>
          </a:prstGeom>
          <a:solidFill>
            <a:schemeClr val="accent6">
              <a:lumMod val="50000"/>
            </a:schemeClr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altLang="en-US" sz="2800" b="1" dirty="0" err="1">
              <a:solidFill>
                <a:schemeClr val="accent3"/>
              </a:solidFill>
              <a:latin typeface="Calibri"/>
              <a:ea typeface="+mj-ea"/>
              <a:cs typeface="Calibri"/>
            </a:endParaRPr>
          </a:p>
        </p:txBody>
      </p:sp>
      <p:sp>
        <p:nvSpPr>
          <p:cNvPr id="6" name="Téglalap 2"/>
          <p:cNvSpPr>
            <a:spLocks noChangeArrowheads="1"/>
          </p:cNvSpPr>
          <p:nvPr/>
        </p:nvSpPr>
        <p:spPr bwMode="auto">
          <a:xfrm>
            <a:off x="228600" y="2800350"/>
            <a:ext cx="847089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hu-HU" altLang="en-US" sz="2800" dirty="0" smtClean="0">
                <a:solidFill>
                  <a:schemeClr val="bg1"/>
                </a:solidFill>
                <a:latin typeface="Calibri"/>
                <a:cs typeface="Calibri"/>
              </a:rPr>
              <a:t>Coupling quantum dots through cavities</a:t>
            </a:r>
            <a:endParaRPr lang="en-US" altLang="en-US" sz="2800" dirty="0" smtClean="0">
              <a:solidFill>
                <a:schemeClr val="bg1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066794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265113"/>
            <a:ext cx="9144000" cy="600075"/>
          </a:xfrm>
          <a:prstGeom prst="rect">
            <a:avLst/>
          </a:prstGeom>
          <a:solidFill>
            <a:schemeClr val="accent6">
              <a:lumMod val="50000"/>
            </a:schemeClr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altLang="en-US" sz="2800" b="1" dirty="0" err="1">
              <a:solidFill>
                <a:schemeClr val="accent3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Téglalap 2"/>
          <p:cNvSpPr>
            <a:spLocks noChangeArrowheads="1"/>
          </p:cNvSpPr>
          <p:nvPr/>
        </p:nvSpPr>
        <p:spPr bwMode="auto">
          <a:xfrm>
            <a:off x="1311275" y="298450"/>
            <a:ext cx="60515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hu-HU" altLang="en-US" dirty="0" smtClean="0">
                <a:solidFill>
                  <a:schemeClr val="bg1"/>
                </a:solidFill>
              </a:rPr>
              <a:t>Double dot structures</a:t>
            </a:r>
            <a:endParaRPr lang="en-US" altLang="en-US" sz="2000" dirty="0">
              <a:solidFill>
                <a:schemeClr val="bg1"/>
              </a:solidFill>
            </a:endParaRPr>
          </a:p>
        </p:txBody>
      </p:sp>
      <p:sp>
        <p:nvSpPr>
          <p:cNvPr id="7" name="Téglalap 9"/>
          <p:cNvSpPr/>
          <p:nvPr/>
        </p:nvSpPr>
        <p:spPr>
          <a:xfrm>
            <a:off x="1787755" y="4889631"/>
            <a:ext cx="5725950" cy="4001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/>
          <a:p>
            <a:pPr marL="342900" indent="-342900" algn="l">
              <a:buFont typeface="Arial"/>
              <a:buChar char="•"/>
              <a:defRPr/>
            </a:pPr>
            <a:r>
              <a:rPr lang="hu-HU" sz="2000" dirty="0" smtClean="0">
                <a:solidFill>
                  <a:schemeClr val="accent6">
                    <a:lumMod val="50000"/>
                  </a:schemeClr>
                </a:solidFill>
                <a:latin typeface="Calibri"/>
                <a:cs typeface="Calibri"/>
              </a:rPr>
              <a:t>Sign and size of  </a:t>
            </a:r>
            <a:r>
              <a:rPr lang="hu-HU" sz="2000" i="1" dirty="0" smtClean="0">
                <a:solidFill>
                  <a:schemeClr val="accent6">
                    <a:lumMod val="50000"/>
                  </a:schemeClr>
                </a:solidFill>
                <a:latin typeface="Calibri"/>
                <a:cs typeface="Calibri"/>
              </a:rPr>
              <a:t>U </a:t>
            </a:r>
            <a:r>
              <a:rPr lang="hu-HU" sz="2000" dirty="0" smtClean="0">
                <a:solidFill>
                  <a:schemeClr val="accent6">
                    <a:lumMod val="50000"/>
                  </a:schemeClr>
                </a:solidFill>
                <a:latin typeface="Calibri"/>
                <a:cs typeface="Calibri"/>
              </a:rPr>
              <a:t>can be designed</a:t>
            </a:r>
          </a:p>
        </p:txBody>
      </p:sp>
      <p:sp>
        <p:nvSpPr>
          <p:cNvPr id="8" name="Jobbra nyíl 10"/>
          <p:cNvSpPr/>
          <p:nvPr/>
        </p:nvSpPr>
        <p:spPr bwMode="auto">
          <a:xfrm>
            <a:off x="2047017" y="5806668"/>
            <a:ext cx="342900" cy="241300"/>
          </a:xfrm>
          <a:prstGeom prst="rightArrow">
            <a:avLst/>
          </a:prstGeom>
          <a:noFill/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Char char="•"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4249" y="1191594"/>
            <a:ext cx="4770915" cy="170093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6320" y="2006708"/>
            <a:ext cx="3149618" cy="52131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32555" y="3778444"/>
            <a:ext cx="4947923" cy="71321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 cmpd="sng">
            <a:solidFill>
              <a:srgbClr val="000090"/>
            </a:solidFill>
          </a:ln>
        </p:spPr>
      </p:pic>
      <p:graphicFrame>
        <p:nvGraphicFramePr>
          <p:cNvPr id="1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28131398"/>
              </p:ext>
            </p:extLst>
          </p:nvPr>
        </p:nvGraphicFramePr>
        <p:xfrm>
          <a:off x="3995559" y="5383132"/>
          <a:ext cx="2079625" cy="33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1013" name="Equation" r:id="rId6" imgW="1244600" imgH="203200" progId="Equation.3">
                  <p:embed/>
                </p:oleObj>
              </mc:Choice>
              <mc:Fallback>
                <p:oleObj name="Equation" r:id="rId6" imgW="12446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95559" y="5383132"/>
                        <a:ext cx="2079625" cy="3365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Téglalap 9"/>
          <p:cNvSpPr/>
          <p:nvPr/>
        </p:nvSpPr>
        <p:spPr>
          <a:xfrm>
            <a:off x="1810807" y="5300714"/>
            <a:ext cx="5725950" cy="4001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/>
          <a:p>
            <a:pPr marL="342900" indent="-342900" algn="l">
              <a:buFont typeface="Arial"/>
              <a:buChar char="•"/>
              <a:defRPr/>
            </a:pPr>
            <a:r>
              <a:rPr lang="hu-HU" sz="2000" dirty="0" smtClean="0">
                <a:solidFill>
                  <a:schemeClr val="accent6">
                    <a:lumMod val="50000"/>
                  </a:schemeClr>
                </a:solidFill>
                <a:latin typeface="Calibri"/>
                <a:cs typeface="Calibri"/>
              </a:rPr>
              <a:t>Couplings up to </a:t>
            </a:r>
            <a:endParaRPr lang="hu-HU" sz="2000" dirty="0" smtClean="0">
              <a:solidFill>
                <a:schemeClr val="accent6">
                  <a:lumMod val="50000"/>
                </a:schemeClr>
              </a:solidFill>
              <a:latin typeface="Calibri"/>
              <a:cs typeface="Calibri"/>
            </a:endParaRPr>
          </a:p>
        </p:txBody>
      </p:sp>
      <p:cxnSp>
        <p:nvCxnSpPr>
          <p:cNvPr id="18" name="Straight Arrow Connector 17"/>
          <p:cNvCxnSpPr/>
          <p:nvPr/>
        </p:nvCxnSpPr>
        <p:spPr bwMode="auto">
          <a:xfrm flipH="1">
            <a:off x="6667286" y="1775496"/>
            <a:ext cx="105830" cy="376264"/>
          </a:xfrm>
          <a:prstGeom prst="straightConnector1">
            <a:avLst/>
          </a:prstGeom>
          <a:noFill/>
          <a:ln w="28575" cap="flat" cmpd="sng" algn="ctr">
            <a:solidFill>
              <a:srgbClr val="3333CC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1" name="Straight Arrow Connector 20"/>
          <p:cNvCxnSpPr/>
          <p:nvPr/>
        </p:nvCxnSpPr>
        <p:spPr bwMode="auto">
          <a:xfrm flipV="1">
            <a:off x="7231712" y="2445716"/>
            <a:ext cx="270454" cy="223407"/>
          </a:xfrm>
          <a:prstGeom prst="straightConnector1">
            <a:avLst/>
          </a:prstGeom>
          <a:noFill/>
          <a:ln w="28575" cap="flat" cmpd="sng" algn="ctr">
            <a:solidFill>
              <a:srgbClr val="3333CC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3" name="Straight Arrow Connector 22"/>
          <p:cNvCxnSpPr/>
          <p:nvPr/>
        </p:nvCxnSpPr>
        <p:spPr bwMode="auto">
          <a:xfrm flipH="1" flipV="1">
            <a:off x="8171957" y="2457018"/>
            <a:ext cx="188608" cy="200347"/>
          </a:xfrm>
          <a:prstGeom prst="straightConnector1">
            <a:avLst/>
          </a:prstGeom>
          <a:noFill/>
          <a:ln w="28575" cap="flat" cmpd="sng" algn="ctr">
            <a:solidFill>
              <a:srgbClr val="3333CC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4" name="Rectangle 23"/>
          <p:cNvSpPr/>
          <p:nvPr/>
        </p:nvSpPr>
        <p:spPr>
          <a:xfrm>
            <a:off x="6312723" y="1399156"/>
            <a:ext cx="122210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1600" dirty="0" smtClean="0">
                <a:solidFill>
                  <a:schemeClr val="accent6">
                    <a:lumMod val="50000"/>
                  </a:schemeClr>
                </a:solidFill>
                <a:latin typeface="Calibri"/>
                <a:cs typeface="Calibri"/>
              </a:rPr>
              <a:t>Cavity mode</a:t>
            </a:r>
            <a:endParaRPr lang="en-US" sz="1600" dirty="0"/>
          </a:p>
        </p:txBody>
      </p:sp>
      <p:sp>
        <p:nvSpPr>
          <p:cNvPr id="26" name="Rectangle 25"/>
          <p:cNvSpPr/>
          <p:nvPr/>
        </p:nvSpPr>
        <p:spPr>
          <a:xfrm>
            <a:off x="6674758" y="2762656"/>
            <a:ext cx="63821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chemeClr val="accent6">
                    <a:lumMod val="50000"/>
                  </a:schemeClr>
                </a:solidFill>
                <a:latin typeface="Calibri"/>
                <a:cs typeface="Calibri"/>
              </a:rPr>
              <a:t>D</a:t>
            </a:r>
            <a:r>
              <a:rPr lang="hu-HU" sz="1600" dirty="0" smtClean="0">
                <a:solidFill>
                  <a:schemeClr val="accent6">
                    <a:lumMod val="50000"/>
                  </a:schemeClr>
                </a:solidFill>
                <a:latin typeface="Calibri"/>
                <a:cs typeface="Calibri"/>
              </a:rPr>
              <a:t>ot 1</a:t>
            </a:r>
            <a:endParaRPr lang="en-US" sz="1600" dirty="0"/>
          </a:p>
        </p:txBody>
      </p:sp>
      <p:sp>
        <p:nvSpPr>
          <p:cNvPr id="27" name="Rectangle 26"/>
          <p:cNvSpPr/>
          <p:nvPr/>
        </p:nvSpPr>
        <p:spPr>
          <a:xfrm>
            <a:off x="7967769" y="2797474"/>
            <a:ext cx="63821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chemeClr val="accent6">
                    <a:lumMod val="50000"/>
                  </a:schemeClr>
                </a:solidFill>
                <a:latin typeface="Calibri"/>
                <a:cs typeface="Calibri"/>
              </a:rPr>
              <a:t>D</a:t>
            </a:r>
            <a:r>
              <a:rPr lang="hu-HU" sz="1600" dirty="0" smtClean="0">
                <a:solidFill>
                  <a:schemeClr val="accent6">
                    <a:lumMod val="50000"/>
                  </a:schemeClr>
                </a:solidFill>
                <a:latin typeface="Calibri"/>
                <a:cs typeface="Calibri"/>
              </a:rPr>
              <a:t>ot 2</a:t>
            </a:r>
            <a:endParaRPr lang="en-US" sz="1600" dirty="0"/>
          </a:p>
        </p:txBody>
      </p:sp>
      <p:sp>
        <p:nvSpPr>
          <p:cNvPr id="25" name="Rectangle 24"/>
          <p:cNvSpPr/>
          <p:nvPr/>
        </p:nvSpPr>
        <p:spPr>
          <a:xfrm>
            <a:off x="162698" y="3515641"/>
            <a:ext cx="246882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solidFill>
                  <a:schemeClr val="accent6">
                    <a:lumMod val="50000"/>
                  </a:schemeClr>
                </a:solidFill>
                <a:latin typeface="Calibri"/>
                <a:cs typeface="Calibri"/>
              </a:rPr>
              <a:t>Q</a:t>
            </a:r>
            <a:r>
              <a:rPr lang="hu-HU" sz="2000" dirty="0" smtClean="0">
                <a:solidFill>
                  <a:schemeClr val="accent6">
                    <a:lumMod val="50000"/>
                  </a:schemeClr>
                </a:solidFill>
                <a:latin typeface="Calibri"/>
                <a:cs typeface="Calibri"/>
              </a:rPr>
              <a:t>uantum fluctuations </a:t>
            </a:r>
          </a:p>
          <a:p>
            <a:r>
              <a:rPr lang="hu-HU" sz="2000" dirty="0" smtClean="0">
                <a:solidFill>
                  <a:schemeClr val="accent6">
                    <a:lumMod val="50000"/>
                  </a:schemeClr>
                </a:solidFill>
                <a:latin typeface="Calibri"/>
                <a:cs typeface="Calibri"/>
              </a:rPr>
              <a:t>of cavity</a:t>
            </a:r>
            <a:endParaRPr lang="en-US" sz="2000" dirty="0"/>
          </a:p>
        </p:txBody>
      </p:sp>
      <p:sp>
        <p:nvSpPr>
          <p:cNvPr id="28" name="Right Arrow 27"/>
          <p:cNvSpPr/>
          <p:nvPr/>
        </p:nvSpPr>
        <p:spPr bwMode="auto">
          <a:xfrm>
            <a:off x="2857409" y="3950777"/>
            <a:ext cx="411561" cy="329231"/>
          </a:xfrm>
          <a:prstGeom prst="rightArrow">
            <a:avLst/>
          </a:prstGeom>
          <a:solidFill>
            <a:srgbClr val="FFCCCC"/>
          </a:solidFill>
          <a:ln w="28575" cap="flat" cmpd="sng" algn="ctr">
            <a:solidFill>
              <a:srgbClr val="CC66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57681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265113"/>
            <a:ext cx="9144000" cy="600075"/>
          </a:xfrm>
          <a:prstGeom prst="rect">
            <a:avLst/>
          </a:prstGeom>
          <a:solidFill>
            <a:schemeClr val="accent6">
              <a:lumMod val="50000"/>
            </a:schemeClr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altLang="en-US" sz="2800" b="1" dirty="0" err="1">
              <a:solidFill>
                <a:schemeClr val="accent3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Téglalap 2"/>
          <p:cNvSpPr>
            <a:spLocks noChangeArrowheads="1"/>
          </p:cNvSpPr>
          <p:nvPr/>
        </p:nvSpPr>
        <p:spPr bwMode="auto">
          <a:xfrm>
            <a:off x="1311275" y="298450"/>
            <a:ext cx="60515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hu-HU" altLang="en-US" dirty="0" smtClean="0">
                <a:solidFill>
                  <a:schemeClr val="bg1"/>
                </a:solidFill>
              </a:rPr>
              <a:t>Stability diagram for attractive U</a:t>
            </a:r>
            <a:endParaRPr lang="en-US" altLang="en-US" sz="2000" dirty="0">
              <a:solidFill>
                <a:schemeClr val="bg1"/>
              </a:solidFill>
            </a:endParaRPr>
          </a:p>
        </p:txBody>
      </p:sp>
      <p:sp>
        <p:nvSpPr>
          <p:cNvPr id="8" name="Jobbra nyíl 10"/>
          <p:cNvSpPr/>
          <p:nvPr/>
        </p:nvSpPr>
        <p:spPr bwMode="auto">
          <a:xfrm>
            <a:off x="965200" y="5207000"/>
            <a:ext cx="342900" cy="241300"/>
          </a:xfrm>
          <a:prstGeom prst="rightArrow">
            <a:avLst/>
          </a:prstGeom>
          <a:noFill/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Char char="•"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0" name="Téglalap 9"/>
          <p:cNvSpPr/>
          <p:nvPr/>
        </p:nvSpPr>
        <p:spPr>
          <a:xfrm>
            <a:off x="2492823" y="5688735"/>
            <a:ext cx="5725950" cy="707886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hu-HU" sz="2000" dirty="0" smtClean="0">
                <a:solidFill>
                  <a:schemeClr val="accent6">
                    <a:lumMod val="50000"/>
                  </a:schemeClr>
                </a:solidFill>
                <a:latin typeface="Calibri"/>
                <a:cs typeface="Calibri"/>
              </a:rPr>
              <a:t>Charge Kondo effect </a:t>
            </a:r>
          </a:p>
          <a:p>
            <a:pPr>
              <a:defRPr/>
            </a:pPr>
            <a:r>
              <a:rPr lang="hu-HU" sz="2000" dirty="0" smtClean="0">
                <a:solidFill>
                  <a:schemeClr val="accent6">
                    <a:lumMod val="50000"/>
                  </a:schemeClr>
                </a:solidFill>
                <a:latin typeface="Calibri"/>
                <a:cs typeface="Calibri"/>
              </a:rPr>
              <a:t>(</a:t>
            </a:r>
            <a:r>
              <a:rPr lang="hu-HU" sz="2000" dirty="0" smtClean="0">
                <a:solidFill>
                  <a:schemeClr val="accent6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lang="hu-HU" sz="2000" dirty="0" smtClean="0">
                <a:solidFill>
                  <a:schemeClr val="accent6">
                    <a:lumMod val="50000"/>
                  </a:schemeClr>
                </a:solidFill>
                <a:latin typeface="Calibri"/>
                <a:cs typeface="Calibri"/>
              </a:rPr>
              <a:t>negative U Anderson model !)</a:t>
            </a:r>
            <a:endParaRPr lang="en-US" sz="2000" dirty="0">
              <a:solidFill>
                <a:schemeClr val="accent6">
                  <a:lumMod val="50000"/>
                </a:schemeClr>
              </a:solidFill>
              <a:latin typeface="Calibri"/>
              <a:cs typeface="Calibri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7193" y="1781351"/>
            <a:ext cx="7936740" cy="393736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691025" y="1375639"/>
            <a:ext cx="18109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1800" b="1" dirty="0" smtClean="0">
                <a:solidFill>
                  <a:schemeClr val="accent6">
                    <a:lumMod val="50000"/>
                  </a:schemeClr>
                </a:solidFill>
                <a:latin typeface="Calibri"/>
                <a:cs typeface="Calibri"/>
              </a:rPr>
              <a:t>Stability diagram</a:t>
            </a:r>
            <a:endParaRPr lang="en-US" sz="1800" b="1" dirty="0"/>
          </a:p>
        </p:txBody>
      </p:sp>
      <p:sp>
        <p:nvSpPr>
          <p:cNvPr id="14" name="Rectangle 13"/>
          <p:cNvSpPr/>
          <p:nvPr/>
        </p:nvSpPr>
        <p:spPr>
          <a:xfrm>
            <a:off x="5601907" y="1222325"/>
            <a:ext cx="20548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1800" b="1" dirty="0" smtClean="0">
                <a:solidFill>
                  <a:schemeClr val="accent6">
                    <a:lumMod val="50000"/>
                  </a:schemeClr>
                </a:solidFill>
                <a:latin typeface="Calibri"/>
                <a:cs typeface="Calibri"/>
              </a:rPr>
              <a:t>Conductance (NRG)</a:t>
            </a:r>
            <a:endParaRPr lang="en-US" sz="1800" b="1" dirty="0"/>
          </a:p>
        </p:txBody>
      </p:sp>
      <p:cxnSp>
        <p:nvCxnSpPr>
          <p:cNvPr id="12" name="Straight Arrow Connector 11"/>
          <p:cNvCxnSpPr>
            <a:stCxn id="3" idx="2"/>
          </p:cNvCxnSpPr>
          <p:nvPr/>
        </p:nvCxnSpPr>
        <p:spPr bwMode="auto">
          <a:xfrm flipV="1">
            <a:off x="4885563" y="3739124"/>
            <a:ext cx="1570063" cy="1979594"/>
          </a:xfrm>
          <a:prstGeom prst="straightConnector1">
            <a:avLst/>
          </a:prstGeom>
          <a:noFill/>
          <a:ln w="57150" cap="flat" cmpd="sng" algn="ctr">
            <a:solidFill>
              <a:schemeClr val="accent6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7" name="Rectangle 16"/>
          <p:cNvSpPr/>
          <p:nvPr/>
        </p:nvSpPr>
        <p:spPr>
          <a:xfrm>
            <a:off x="5914588" y="1515824"/>
            <a:ext cx="14285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b="1" dirty="0" smtClean="0">
                <a:solidFill>
                  <a:schemeClr val="accent6">
                    <a:lumMod val="50000"/>
                  </a:schemeClr>
                </a:solidFill>
                <a:latin typeface="Calibri"/>
                <a:cs typeface="Calibri"/>
              </a:rPr>
              <a:t>S</a:t>
            </a:r>
            <a:r>
              <a:rPr lang="hu-HU" sz="1800" b="1" dirty="0" smtClean="0">
                <a:solidFill>
                  <a:schemeClr val="accent6">
                    <a:lumMod val="50000"/>
                  </a:schemeClr>
                </a:solidFill>
                <a:latin typeface="Calibri"/>
                <a:cs typeface="Calibri"/>
              </a:rPr>
              <a:t>pinless case</a:t>
            </a:r>
            <a:endParaRPr lang="en-US" sz="1800" b="1" dirty="0"/>
          </a:p>
        </p:txBody>
      </p:sp>
    </p:spTree>
    <p:extLst>
      <p:ext uri="{BB962C8B-B14F-4D97-AF65-F5344CB8AC3E}">
        <p14:creationId xmlns:p14="http://schemas.microsoft.com/office/powerpoint/2010/main" val="7103805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265113"/>
            <a:ext cx="9144000" cy="600075"/>
          </a:xfrm>
          <a:prstGeom prst="rect">
            <a:avLst/>
          </a:prstGeom>
          <a:solidFill>
            <a:schemeClr val="accent6">
              <a:lumMod val="50000"/>
            </a:schemeClr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anchor="ctr"/>
          <a:lstStyle/>
          <a:p>
            <a:pPr>
              <a:defRPr/>
            </a:pPr>
            <a:endParaRPr lang="en-US" altLang="en-US" sz="2800" b="1" dirty="0" err="1">
              <a:solidFill>
                <a:schemeClr val="accent3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8675" name="Téglalap 2"/>
          <p:cNvSpPr>
            <a:spLocks noChangeArrowheads="1"/>
          </p:cNvSpPr>
          <p:nvPr/>
        </p:nvSpPr>
        <p:spPr bwMode="auto">
          <a:xfrm>
            <a:off x="1311275" y="298450"/>
            <a:ext cx="60515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hu-HU" dirty="0" smtClean="0">
                <a:solidFill>
                  <a:schemeClr val="bg1"/>
                </a:solidFill>
              </a:rPr>
              <a:t>Summary</a:t>
            </a:r>
            <a:endParaRPr lang="en-US" sz="2000" dirty="0">
              <a:solidFill>
                <a:schemeClr val="bg1"/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317342" y="1454651"/>
            <a:ext cx="8826659" cy="2715481"/>
            <a:chOff x="213095" y="1433772"/>
            <a:chExt cx="8331201" cy="2233344"/>
          </a:xfrm>
        </p:grpSpPr>
        <p:sp>
          <p:nvSpPr>
            <p:cNvPr id="13" name="Téglalap 12"/>
            <p:cNvSpPr/>
            <p:nvPr/>
          </p:nvSpPr>
          <p:spPr>
            <a:xfrm>
              <a:off x="213095" y="1433772"/>
              <a:ext cx="8331200" cy="58220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l"/>
              <a:r>
                <a:rPr lang="hu-HU" sz="2000" b="1" dirty="0" smtClean="0">
                  <a:solidFill>
                    <a:srgbClr val="000000"/>
                  </a:solidFill>
                  <a:latin typeface="Calibri" charset="0"/>
                </a:rPr>
                <a:t>Quantum </a:t>
              </a:r>
              <a:r>
                <a:rPr lang="hu-HU" sz="2000" b="1" dirty="0">
                  <a:solidFill>
                    <a:srgbClr val="000000"/>
                  </a:solidFill>
                  <a:latin typeface="Calibri" charset="0"/>
                </a:rPr>
                <a:t>noise in the Kondo </a:t>
              </a:r>
              <a:r>
                <a:rPr lang="hu-HU" sz="2000" b="1" dirty="0" smtClean="0">
                  <a:solidFill>
                    <a:srgbClr val="000000"/>
                  </a:solidFill>
                  <a:latin typeface="Calibri" charset="0"/>
                </a:rPr>
                <a:t>regime:</a:t>
              </a:r>
              <a:endParaRPr lang="en-US" sz="2000" b="1" dirty="0">
                <a:solidFill>
                  <a:srgbClr val="22228B"/>
                </a:solidFill>
                <a:latin typeface="Calibri" charset="0"/>
              </a:endParaRPr>
            </a:p>
            <a:p>
              <a:pPr algn="l"/>
              <a:endParaRPr lang="en-US" sz="2000" b="1" dirty="0">
                <a:solidFill>
                  <a:srgbClr val="22228B"/>
                </a:solidFill>
                <a:latin typeface="Calibri" charset="0"/>
              </a:endParaRPr>
            </a:p>
          </p:txBody>
        </p:sp>
        <p:sp>
          <p:nvSpPr>
            <p:cNvPr id="28683" name="Téglalap 13"/>
            <p:cNvSpPr>
              <a:spLocks noChangeArrowheads="1"/>
            </p:cNvSpPr>
            <p:nvPr/>
          </p:nvSpPr>
          <p:spPr bwMode="auto">
            <a:xfrm>
              <a:off x="554474" y="1713793"/>
              <a:ext cx="6681440" cy="19533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l">
                <a:lnSpc>
                  <a:spcPct val="150000"/>
                </a:lnSpc>
                <a:buFont typeface="Arial" charset="0"/>
                <a:buChar char="•"/>
              </a:pPr>
              <a:r>
                <a:rPr lang="hu-HU" sz="2000" dirty="0">
                  <a:solidFill>
                    <a:srgbClr val="000000"/>
                  </a:solidFill>
                  <a:latin typeface="Calibri" charset="0"/>
                </a:rPr>
                <a:t> </a:t>
              </a:r>
              <a:r>
                <a:rPr lang="hu-HU" sz="2000" dirty="0">
                  <a:solidFill>
                    <a:srgbClr val="000000"/>
                  </a:solidFill>
                  <a:latin typeface="Calibri" charset="0"/>
                </a:rPr>
                <a:t>C</a:t>
              </a:r>
              <a:r>
                <a:rPr lang="hu-HU" sz="2000" dirty="0" smtClean="0">
                  <a:solidFill>
                    <a:srgbClr val="000000"/>
                  </a:solidFill>
                  <a:latin typeface="Calibri" charset="0"/>
                </a:rPr>
                <a:t>urrent</a:t>
              </a:r>
              <a:r>
                <a:rPr lang="hu-HU" sz="2000" dirty="0" smtClean="0">
                  <a:solidFill>
                    <a:srgbClr val="000000"/>
                  </a:solidFill>
                  <a:latin typeface="Calibri" charset="0"/>
                </a:rPr>
                <a:t>-conserving functional RG scheme</a:t>
              </a:r>
              <a:endParaRPr lang="hu-HU" sz="2000" dirty="0">
                <a:solidFill>
                  <a:srgbClr val="000000"/>
                </a:solidFill>
                <a:latin typeface="Calibri" charset="0"/>
              </a:endParaRPr>
            </a:p>
            <a:p>
              <a:pPr algn="l">
                <a:lnSpc>
                  <a:spcPct val="150000"/>
                </a:lnSpc>
              </a:pPr>
              <a:endParaRPr lang="hu-HU" sz="2000" dirty="0">
                <a:solidFill>
                  <a:srgbClr val="000000"/>
                </a:solidFill>
                <a:latin typeface="Calibri" charset="0"/>
              </a:endParaRPr>
            </a:p>
            <a:p>
              <a:pPr algn="l">
                <a:lnSpc>
                  <a:spcPct val="150000"/>
                </a:lnSpc>
                <a:buFont typeface="Arial" charset="0"/>
                <a:buChar char="•"/>
              </a:pPr>
              <a:r>
                <a:rPr lang="hu-HU" sz="2000" dirty="0">
                  <a:solidFill>
                    <a:srgbClr val="000000"/>
                  </a:solidFill>
                  <a:latin typeface="Calibri" charset="0"/>
                </a:rPr>
                <a:t> </a:t>
              </a:r>
              <a:r>
                <a:rPr lang="hu-HU" sz="2000" dirty="0">
                  <a:solidFill>
                    <a:srgbClr val="000000"/>
                  </a:solidFill>
                  <a:latin typeface="Calibri" charset="0"/>
                </a:rPr>
                <a:t>N</a:t>
              </a:r>
              <a:r>
                <a:rPr lang="hu-HU" sz="2000" dirty="0" smtClean="0">
                  <a:solidFill>
                    <a:srgbClr val="000000"/>
                  </a:solidFill>
                  <a:latin typeface="Calibri" charset="0"/>
                </a:rPr>
                <a:t>oise </a:t>
              </a:r>
              <a:r>
                <a:rPr lang="hu-HU" sz="2000" dirty="0" smtClean="0">
                  <a:solidFill>
                    <a:srgbClr val="000000"/>
                  </a:solidFill>
                  <a:latin typeface="Calibri" charset="0"/>
                </a:rPr>
                <a:t>anomalies predicted and observed</a:t>
              </a:r>
            </a:p>
            <a:p>
              <a:pPr algn="l">
                <a:lnSpc>
                  <a:spcPct val="150000"/>
                </a:lnSpc>
                <a:buFont typeface="Arial" charset="0"/>
                <a:buChar char="•"/>
              </a:pPr>
              <a:endParaRPr lang="hu-HU" sz="2000" dirty="0" smtClean="0">
                <a:solidFill>
                  <a:srgbClr val="000000"/>
                </a:solidFill>
                <a:latin typeface="Calibri" charset="0"/>
              </a:endParaRPr>
            </a:p>
            <a:p>
              <a:pPr algn="l">
                <a:lnSpc>
                  <a:spcPct val="150000"/>
                </a:lnSpc>
                <a:buFont typeface="Arial" charset="0"/>
                <a:buChar char="•"/>
              </a:pPr>
              <a:r>
                <a:rPr lang="hu-HU" sz="2000" dirty="0">
                  <a:solidFill>
                    <a:srgbClr val="000000"/>
                  </a:solidFill>
                  <a:latin typeface="Calibri" charset="0"/>
                </a:rPr>
                <a:t> </a:t>
              </a:r>
              <a:r>
                <a:rPr lang="hu-HU" sz="2000" dirty="0">
                  <a:solidFill>
                    <a:srgbClr val="000000"/>
                  </a:solidFill>
                  <a:latin typeface="Calibri" charset="0"/>
                </a:rPr>
                <a:t>S</a:t>
              </a:r>
              <a:r>
                <a:rPr lang="hu-HU" sz="2000" dirty="0" smtClean="0">
                  <a:solidFill>
                    <a:srgbClr val="000000"/>
                  </a:solidFill>
                  <a:latin typeface="Calibri" charset="0"/>
                </a:rPr>
                <a:t>pin </a:t>
              </a:r>
              <a:r>
                <a:rPr lang="hu-HU" sz="2000" dirty="0" smtClean="0">
                  <a:solidFill>
                    <a:srgbClr val="000000"/>
                  </a:solidFill>
                  <a:latin typeface="Calibri" charset="0"/>
                </a:rPr>
                <a:t>relaxation </a:t>
              </a:r>
              <a:r>
                <a:rPr lang="hu-HU" sz="2000" dirty="0">
                  <a:solidFill>
                    <a:srgbClr val="000000"/>
                  </a:solidFill>
                  <a:latin typeface="Calibri" charset="0"/>
                </a:rPr>
                <a:t>?</a:t>
              </a:r>
              <a:endParaRPr lang="hu-HU" sz="2000" dirty="0" smtClean="0">
                <a:solidFill>
                  <a:srgbClr val="000000"/>
                </a:solidFill>
                <a:latin typeface="Calibri" charset="0"/>
              </a:endParaRPr>
            </a:p>
          </p:txBody>
        </p:sp>
        <p:sp>
          <p:nvSpPr>
            <p:cNvPr id="28684" name="Téglalap 14"/>
            <p:cNvSpPr>
              <a:spLocks noChangeArrowheads="1"/>
            </p:cNvSpPr>
            <p:nvPr/>
          </p:nvSpPr>
          <p:spPr bwMode="auto">
            <a:xfrm>
              <a:off x="1259259" y="2888899"/>
              <a:ext cx="7285037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 sz="1600" dirty="0"/>
                <a:t>Basset, </a:t>
              </a:r>
              <a:r>
                <a:rPr lang="en-US" sz="1600" dirty="0" err="1"/>
                <a:t>Kasumov</a:t>
              </a:r>
              <a:r>
                <a:rPr lang="en-US" sz="1600" dirty="0"/>
                <a:t>, </a:t>
              </a:r>
              <a:r>
                <a:rPr lang="en-US" sz="1600" dirty="0" err="1"/>
                <a:t>Moca</a:t>
              </a:r>
              <a:r>
                <a:rPr lang="en-US" sz="1600" dirty="0"/>
                <a:t>, </a:t>
              </a:r>
              <a:r>
                <a:rPr lang="hu-HU" sz="1600" dirty="0"/>
                <a:t>G.Z.</a:t>
              </a:r>
              <a:r>
                <a:rPr lang="en-US" sz="1600" dirty="0"/>
                <a:t>, Simon, </a:t>
              </a:r>
              <a:r>
                <a:rPr lang="en-US" sz="1600" dirty="0" err="1"/>
                <a:t>Bouchiat</a:t>
              </a:r>
              <a:r>
                <a:rPr lang="en-US" sz="1600" dirty="0"/>
                <a:t>, </a:t>
              </a:r>
              <a:r>
                <a:rPr lang="en-US" sz="1600" dirty="0" err="1"/>
                <a:t>Deblock</a:t>
              </a:r>
              <a:r>
                <a:rPr lang="en-US" sz="1600" dirty="0"/>
                <a:t>, PRL 108, 046802 (2012) </a:t>
              </a:r>
            </a:p>
          </p:txBody>
        </p:sp>
        <p:sp>
          <p:nvSpPr>
            <p:cNvPr id="28685" name="Téglalap 15"/>
            <p:cNvSpPr>
              <a:spLocks noChangeArrowheads="1"/>
            </p:cNvSpPr>
            <p:nvPr/>
          </p:nvSpPr>
          <p:spPr bwMode="auto">
            <a:xfrm>
              <a:off x="1643392" y="2122134"/>
              <a:ext cx="6562725" cy="278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l"/>
              <a:r>
                <a:rPr lang="en-US" sz="1600" dirty="0" err="1"/>
                <a:t>Moca</a:t>
              </a:r>
              <a:r>
                <a:rPr lang="en-US" sz="1600" dirty="0"/>
                <a:t>, Simon, Chung, and G.Z., PRB 83, (RC)201303 (2011)</a:t>
              </a:r>
              <a:r>
                <a:rPr lang="hu-HU" sz="1600" dirty="0" smtClean="0"/>
                <a:t>;</a:t>
              </a:r>
              <a:endParaRPr lang="hu-HU" sz="1600" dirty="0"/>
            </a:p>
          </p:txBody>
        </p:sp>
      </p:grpSp>
      <p:sp>
        <p:nvSpPr>
          <p:cNvPr id="9" name="Téglalap 12"/>
          <p:cNvSpPr/>
          <p:nvPr/>
        </p:nvSpPr>
        <p:spPr>
          <a:xfrm>
            <a:off x="317342" y="4299690"/>
            <a:ext cx="8826658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/>
            <a:r>
              <a:rPr lang="hu-HU" sz="2000" b="1" dirty="0" smtClean="0">
                <a:solidFill>
                  <a:srgbClr val="000000"/>
                </a:solidFill>
                <a:latin typeface="Calibri" charset="0"/>
              </a:rPr>
              <a:t>Cavity-coupled quantum dots:</a:t>
            </a:r>
            <a:endParaRPr lang="en-US" sz="2000" b="1" dirty="0">
              <a:solidFill>
                <a:srgbClr val="22228B"/>
              </a:solidFill>
              <a:latin typeface="Calibri" charset="0"/>
            </a:endParaRPr>
          </a:p>
          <a:p>
            <a:pPr algn="l"/>
            <a:endParaRPr lang="en-US" sz="2000" b="1" dirty="0">
              <a:solidFill>
                <a:srgbClr val="22228B"/>
              </a:solidFill>
              <a:latin typeface="Calibri" charset="0"/>
            </a:endParaRPr>
          </a:p>
        </p:txBody>
      </p:sp>
      <p:sp>
        <p:nvSpPr>
          <p:cNvPr id="10" name="Téglalap 13"/>
          <p:cNvSpPr>
            <a:spLocks noChangeArrowheads="1"/>
          </p:cNvSpPr>
          <p:nvPr/>
        </p:nvSpPr>
        <p:spPr bwMode="auto">
          <a:xfrm>
            <a:off x="666799" y="4863569"/>
            <a:ext cx="7078786" cy="990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  <a:buFont typeface="Arial" charset="0"/>
              <a:buChar char="•"/>
            </a:pPr>
            <a:r>
              <a:rPr lang="hu-HU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hu-HU" sz="2000" dirty="0">
                <a:solidFill>
                  <a:srgbClr val="000000"/>
                </a:solidFill>
                <a:latin typeface="Calibri" charset="0"/>
              </a:rPr>
              <a:t>F</a:t>
            </a:r>
            <a:r>
              <a:rPr lang="hu-HU" sz="2000" dirty="0" smtClean="0">
                <a:solidFill>
                  <a:srgbClr val="000000"/>
                </a:solidFill>
                <a:latin typeface="Calibri" charset="0"/>
              </a:rPr>
              <a:t>irst controlled realization of negative U Anderson model</a:t>
            </a:r>
            <a:endParaRPr lang="hu-HU" sz="2000" dirty="0">
              <a:solidFill>
                <a:srgbClr val="000000"/>
              </a:solidFill>
              <a:latin typeface="Calibri" charset="0"/>
            </a:endParaRPr>
          </a:p>
          <a:p>
            <a:pPr algn="l">
              <a:lnSpc>
                <a:spcPct val="150000"/>
              </a:lnSpc>
              <a:buFont typeface="Arial" charset="0"/>
              <a:buChar char="•"/>
            </a:pPr>
            <a:r>
              <a:rPr lang="hu-HU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hu-HU" sz="2000" dirty="0" smtClean="0">
                <a:solidFill>
                  <a:srgbClr val="000000"/>
                </a:solidFill>
                <a:latin typeface="Calibri" charset="0"/>
              </a:rPr>
              <a:t>New quantum states (spinful case)</a:t>
            </a:r>
            <a:endParaRPr lang="hu-HU" sz="2000" dirty="0" smtClean="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11" name="Téglalap 14"/>
          <p:cNvSpPr>
            <a:spLocks noChangeArrowheads="1"/>
          </p:cNvSpPr>
          <p:nvPr/>
        </p:nvSpPr>
        <p:spPr bwMode="auto">
          <a:xfrm>
            <a:off x="2010769" y="5939612"/>
            <a:ext cx="550315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n-US" sz="1600" dirty="0" err="1" smtClean="0"/>
              <a:t>Moca</a:t>
            </a:r>
            <a:r>
              <a:rPr lang="en-US" sz="1600" dirty="0"/>
              <a:t>, </a:t>
            </a:r>
            <a:r>
              <a:rPr lang="en-US" sz="1600" dirty="0" err="1" smtClean="0"/>
              <a:t>Tőke</a:t>
            </a:r>
            <a:r>
              <a:rPr lang="en-US" sz="1600" dirty="0" smtClean="0"/>
              <a:t>, </a:t>
            </a:r>
            <a:r>
              <a:rPr lang="hu-HU" sz="1600" dirty="0" smtClean="0"/>
              <a:t>Kontos, G.Z. (to be submitted)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0499266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Taiwan mini-workshop, January 2009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518368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265113"/>
            <a:ext cx="9144000" cy="600075"/>
          </a:xfrm>
          <a:prstGeom prst="rect">
            <a:avLst/>
          </a:prstGeom>
          <a:solidFill>
            <a:schemeClr val="accent6">
              <a:lumMod val="50000"/>
            </a:schemeClr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altLang="en-US" sz="2800" b="1" dirty="0" err="1">
              <a:solidFill>
                <a:schemeClr val="accent3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Téglalap 2"/>
          <p:cNvSpPr>
            <a:spLocks noChangeArrowheads="1"/>
          </p:cNvSpPr>
          <p:nvPr/>
        </p:nvSpPr>
        <p:spPr bwMode="auto">
          <a:xfrm>
            <a:off x="1311275" y="298450"/>
            <a:ext cx="60515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hu-HU" altLang="en-US" dirty="0" smtClean="0">
                <a:solidFill>
                  <a:schemeClr val="bg1"/>
                </a:solidFill>
              </a:rPr>
              <a:t>Fitted </a:t>
            </a:r>
            <a:r>
              <a:rPr lang="hu-HU" altLang="en-US" dirty="0" err="1" smtClean="0">
                <a:solidFill>
                  <a:schemeClr val="bg1"/>
                </a:solidFill>
              </a:rPr>
              <a:t>the</a:t>
            </a:r>
            <a:r>
              <a:rPr lang="hu-HU" altLang="en-US" dirty="0" smtClean="0">
                <a:solidFill>
                  <a:schemeClr val="bg1"/>
                </a:solidFill>
              </a:rPr>
              <a:t> </a:t>
            </a:r>
            <a:r>
              <a:rPr lang="hu-HU" altLang="en-US" dirty="0" err="1" smtClean="0">
                <a:solidFill>
                  <a:schemeClr val="bg1"/>
                </a:solidFill>
              </a:rPr>
              <a:t>coherence</a:t>
            </a:r>
            <a:r>
              <a:rPr lang="hu-HU" altLang="en-US" dirty="0" smtClean="0">
                <a:solidFill>
                  <a:schemeClr val="bg1"/>
                </a:solidFill>
              </a:rPr>
              <a:t> </a:t>
            </a:r>
            <a:r>
              <a:rPr lang="hu-HU" altLang="en-US" dirty="0" err="1" smtClean="0">
                <a:solidFill>
                  <a:schemeClr val="bg1"/>
                </a:solidFill>
              </a:rPr>
              <a:t>rate</a:t>
            </a:r>
            <a:r>
              <a:rPr lang="hu-HU" altLang="en-US" dirty="0" smtClean="0">
                <a:solidFill>
                  <a:schemeClr val="bg1"/>
                </a:solidFill>
              </a:rPr>
              <a:t>…</a:t>
            </a:r>
            <a:endParaRPr lang="en-US" altLang="en-US" sz="2000" dirty="0">
              <a:solidFill>
                <a:schemeClr val="bg1"/>
              </a:solidFill>
            </a:endParaRPr>
          </a:p>
        </p:txBody>
      </p:sp>
      <p:pic>
        <p:nvPicPr>
          <p:cNvPr id="983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82410" y="1185429"/>
            <a:ext cx="3779244" cy="2980812"/>
          </a:xfrm>
          <a:prstGeom prst="rect">
            <a:avLst/>
          </a:prstGeom>
          <a:noFill/>
          <a:ln w="28575" cap="flat" cmpd="sng" algn="ctr">
            <a:noFill/>
            <a:prstDash val="solid"/>
            <a:miter lim="800000"/>
            <a:headEnd type="none" w="med" len="med"/>
            <a:tailEnd type="none" w="med" len="med"/>
          </a:ln>
        </p:spPr>
      </p:pic>
      <p:sp>
        <p:nvSpPr>
          <p:cNvPr id="7" name="Téglalap 9"/>
          <p:cNvSpPr/>
          <p:nvPr/>
        </p:nvSpPr>
        <p:spPr>
          <a:xfrm>
            <a:off x="705938" y="4289963"/>
            <a:ext cx="5725950" cy="4001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/>
          <a:p>
            <a:pPr marL="342900" indent="-342900" algn="l">
              <a:buFont typeface="Arial"/>
              <a:buChar char="•"/>
              <a:defRPr/>
            </a:pPr>
            <a:r>
              <a:rPr lang="hu-HU" sz="2000" dirty="0" smtClean="0">
                <a:solidFill>
                  <a:schemeClr val="accent6">
                    <a:lumMod val="50000"/>
                  </a:schemeClr>
                </a:solidFill>
                <a:latin typeface="Calibri"/>
                <a:cs typeface="Calibri"/>
              </a:rPr>
              <a:t>Additional </a:t>
            </a:r>
            <a:r>
              <a:rPr lang="hu-HU" sz="2000" dirty="0" smtClean="0">
                <a:solidFill>
                  <a:schemeClr val="accent6">
                    <a:lumMod val="50000"/>
                  </a:schemeClr>
                </a:solidFill>
                <a:latin typeface="Calibri"/>
                <a:cs typeface="Calibri"/>
              </a:rPr>
              <a:t>source of d</a:t>
            </a:r>
            <a:r>
              <a:rPr lang="en-US" sz="2000" dirty="0" err="1" smtClean="0">
                <a:solidFill>
                  <a:schemeClr val="accent6">
                    <a:lumMod val="50000"/>
                  </a:schemeClr>
                </a:solidFill>
                <a:latin typeface="Calibri"/>
                <a:cs typeface="Calibri"/>
              </a:rPr>
              <a:t>ecoherence</a:t>
            </a:r>
            <a:r>
              <a:rPr lang="hu-HU" sz="2000" dirty="0" smtClean="0">
                <a:solidFill>
                  <a:schemeClr val="accent6">
                    <a:lumMod val="50000"/>
                  </a:schemeClr>
                </a:solidFill>
                <a:latin typeface="Calibri"/>
                <a:cs typeface="Calibri"/>
              </a:rPr>
              <a:t>  </a:t>
            </a:r>
            <a:r>
              <a:rPr lang="hu-HU" sz="2000" dirty="0" smtClean="0">
                <a:solidFill>
                  <a:schemeClr val="accent6">
                    <a:lumMod val="50000"/>
                  </a:schemeClr>
                </a:solidFill>
                <a:latin typeface="Calibri"/>
                <a:cs typeface="Calibri"/>
              </a:rPr>
              <a:t>??? </a:t>
            </a:r>
            <a:endParaRPr lang="en-US" sz="2000" dirty="0">
              <a:solidFill>
                <a:schemeClr val="accent6">
                  <a:lumMod val="50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8" name="Jobbra nyíl 10"/>
          <p:cNvSpPr/>
          <p:nvPr/>
        </p:nvSpPr>
        <p:spPr bwMode="auto">
          <a:xfrm>
            <a:off x="965200" y="5207000"/>
            <a:ext cx="342900" cy="241300"/>
          </a:xfrm>
          <a:prstGeom prst="rightArrow">
            <a:avLst/>
          </a:prstGeom>
          <a:noFill/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Char char="•"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Téglalap 7"/>
          <p:cNvSpPr/>
          <p:nvPr/>
        </p:nvSpPr>
        <p:spPr>
          <a:xfrm>
            <a:off x="658497" y="4726821"/>
            <a:ext cx="828089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1400" dirty="0" smtClean="0"/>
              <a:t>(</a:t>
            </a:r>
            <a:r>
              <a:rPr lang="da-DK" sz="1400" dirty="0" smtClean="0"/>
              <a:t>Monreal </a:t>
            </a:r>
            <a:r>
              <a:rPr lang="da-DK" sz="1400" i="1" dirty="0"/>
              <a:t>et al. PRB </a:t>
            </a:r>
            <a:r>
              <a:rPr lang="da-DK" sz="1400" i="1" dirty="0" smtClean="0"/>
              <a:t>05</a:t>
            </a:r>
            <a:r>
              <a:rPr lang="hu-HU" sz="1400" i="1" dirty="0" smtClean="0"/>
              <a:t>; </a:t>
            </a:r>
            <a:r>
              <a:rPr lang="nl-NL" sz="1400" dirty="0" smtClean="0"/>
              <a:t>Van </a:t>
            </a:r>
            <a:r>
              <a:rPr lang="nl-NL" sz="1400" dirty="0"/>
              <a:t>Roermund </a:t>
            </a:r>
            <a:r>
              <a:rPr lang="nl-NL" sz="1400" i="1" dirty="0"/>
              <a:t>et al. PRB </a:t>
            </a:r>
            <a:r>
              <a:rPr lang="nl-NL" sz="1400" i="1" dirty="0" smtClean="0"/>
              <a:t>10</a:t>
            </a:r>
            <a:r>
              <a:rPr lang="hu-HU" sz="1400" i="1" dirty="0" smtClean="0"/>
              <a:t>; </a:t>
            </a:r>
            <a:r>
              <a:rPr lang="fr-FR" sz="1400" dirty="0" smtClean="0"/>
              <a:t>De </a:t>
            </a:r>
            <a:r>
              <a:rPr lang="fr-FR" sz="1400" dirty="0"/>
              <a:t>Franceschi </a:t>
            </a:r>
            <a:r>
              <a:rPr lang="fr-FR" sz="1400" i="1" dirty="0"/>
              <a:t>et al. PRL </a:t>
            </a:r>
            <a:r>
              <a:rPr lang="fr-FR" sz="1400" i="1" dirty="0" smtClean="0"/>
              <a:t>02</a:t>
            </a:r>
            <a:r>
              <a:rPr lang="hu-HU" sz="1400" dirty="0" smtClean="0"/>
              <a:t>)</a:t>
            </a:r>
            <a:endParaRPr lang="fr-FR" sz="1400" dirty="0"/>
          </a:p>
        </p:txBody>
      </p:sp>
      <p:sp>
        <p:nvSpPr>
          <p:cNvPr id="10" name="Téglalap 9"/>
          <p:cNvSpPr/>
          <p:nvPr/>
        </p:nvSpPr>
        <p:spPr>
          <a:xfrm>
            <a:off x="693714" y="5136097"/>
            <a:ext cx="5725950" cy="400110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/>
          <a:p>
            <a:pPr marL="342900" indent="-342900" algn="l">
              <a:buFont typeface="Arial"/>
              <a:buChar char="•"/>
              <a:defRPr/>
            </a:pPr>
            <a:r>
              <a:rPr lang="hu-HU" sz="2000" dirty="0" smtClean="0">
                <a:solidFill>
                  <a:schemeClr val="accent6">
                    <a:lumMod val="50000"/>
                  </a:schemeClr>
                </a:solidFill>
                <a:latin typeface="Calibri"/>
                <a:cs typeface="Calibri"/>
              </a:rPr>
              <a:t>Self-consistent treatment of spin relaxation ???</a:t>
            </a:r>
            <a:endParaRPr lang="en-US" sz="2000" dirty="0">
              <a:solidFill>
                <a:schemeClr val="accent6">
                  <a:lumMod val="50000"/>
                </a:schemeClr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665508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467371"/>
            <a:ext cx="9144000" cy="600075"/>
          </a:xfrm>
          <a:prstGeom prst="rect">
            <a:avLst/>
          </a:prstGeom>
          <a:solidFill>
            <a:schemeClr val="accent6">
              <a:lumMod val="50000"/>
            </a:schemeClr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altLang="en-US" sz="2800" b="1" dirty="0" err="1">
              <a:solidFill>
                <a:schemeClr val="accent3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Téglalap 2"/>
          <p:cNvSpPr>
            <a:spLocks noChangeArrowheads="1"/>
          </p:cNvSpPr>
          <p:nvPr/>
        </p:nvSpPr>
        <p:spPr bwMode="auto">
          <a:xfrm>
            <a:off x="1311275" y="488950"/>
            <a:ext cx="605155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hu-HU" altLang="en-US" sz="2800" b="1" dirty="0" err="1" smtClean="0">
                <a:solidFill>
                  <a:schemeClr val="bg1"/>
                </a:solidFill>
              </a:rPr>
              <a:t>Conclusions</a:t>
            </a:r>
            <a:endParaRPr lang="en-US" altLang="en-US" dirty="0">
              <a:solidFill>
                <a:schemeClr val="bg1"/>
              </a:solidFill>
            </a:endParaRPr>
          </a:p>
        </p:txBody>
      </p:sp>
      <p:graphicFrame>
        <p:nvGraphicFramePr>
          <p:cNvPr id="13" name="Object 2"/>
          <p:cNvGraphicFramePr>
            <a:graphicFrameLocks noChangeAspect="1"/>
          </p:cNvGraphicFramePr>
          <p:nvPr/>
        </p:nvGraphicFramePr>
        <p:xfrm>
          <a:off x="1724025" y="5872163"/>
          <a:ext cx="187325" cy="352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406" name="Egyenlet" r:id="rId3" imgW="114120" imgH="215640" progId="Equation.3">
                  <p:embed/>
                </p:oleObj>
              </mc:Choice>
              <mc:Fallback>
                <p:oleObj name="Egyenlet" r:id="rId3" imgW="114120" imgH="21564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24025" y="5872163"/>
                        <a:ext cx="187325" cy="352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26"/>
          <p:cNvSpPr>
            <a:spLocks noChangeArrowheads="1"/>
          </p:cNvSpPr>
          <p:nvPr/>
        </p:nvSpPr>
        <p:spPr bwMode="auto">
          <a:xfrm>
            <a:off x="2112963" y="4098594"/>
            <a:ext cx="6472237" cy="1569660"/>
          </a:xfrm>
          <a:prstGeom prst="rect">
            <a:avLst/>
          </a:prstGeom>
          <a:solidFill>
            <a:schemeClr val="hlink"/>
          </a:solidFill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buFontTx/>
              <a:buChar char="•"/>
            </a:pPr>
            <a:r>
              <a:rPr lang="en-US" altLang="en-US" dirty="0">
                <a:solidFill>
                  <a:srgbClr val="000099"/>
                </a:solidFill>
                <a:latin typeface="Times" pitchFamily="18" charset="0"/>
              </a:rPr>
              <a:t> </a:t>
            </a:r>
            <a:r>
              <a:rPr lang="hu-HU" altLang="en-US" dirty="0" err="1" smtClean="0">
                <a:solidFill>
                  <a:srgbClr val="000099"/>
                </a:solidFill>
                <a:latin typeface="Times" pitchFamily="18" charset="0"/>
              </a:rPr>
              <a:t>Non-equilibrium</a:t>
            </a:r>
            <a:r>
              <a:rPr lang="hu-HU" altLang="en-US" dirty="0" smtClean="0">
                <a:solidFill>
                  <a:srgbClr val="000099"/>
                </a:solidFill>
                <a:latin typeface="Times" pitchFamily="18" charset="0"/>
              </a:rPr>
              <a:t> </a:t>
            </a:r>
            <a:r>
              <a:rPr lang="hu-HU" altLang="en-US" dirty="0" err="1" smtClean="0">
                <a:solidFill>
                  <a:srgbClr val="000099"/>
                </a:solidFill>
                <a:latin typeface="Times" pitchFamily="18" charset="0"/>
              </a:rPr>
              <a:t>quantum</a:t>
            </a:r>
            <a:r>
              <a:rPr lang="hu-HU" altLang="en-US" dirty="0" smtClean="0">
                <a:solidFill>
                  <a:srgbClr val="000099"/>
                </a:solidFill>
                <a:latin typeface="Times" pitchFamily="18" charset="0"/>
              </a:rPr>
              <a:t> </a:t>
            </a:r>
            <a:r>
              <a:rPr lang="hu-HU" altLang="en-US" dirty="0" err="1" smtClean="0">
                <a:solidFill>
                  <a:srgbClr val="000099"/>
                </a:solidFill>
                <a:latin typeface="Times" pitchFamily="18" charset="0"/>
              </a:rPr>
              <a:t>noise</a:t>
            </a:r>
            <a:r>
              <a:rPr lang="hu-HU" altLang="en-US" dirty="0" smtClean="0">
                <a:solidFill>
                  <a:srgbClr val="000099"/>
                </a:solidFill>
                <a:latin typeface="Times" pitchFamily="18" charset="0"/>
              </a:rPr>
              <a:t> </a:t>
            </a:r>
            <a:r>
              <a:rPr lang="hu-HU" altLang="en-US" dirty="0" err="1" smtClean="0">
                <a:solidFill>
                  <a:srgbClr val="000099"/>
                </a:solidFill>
                <a:latin typeface="Times" pitchFamily="18" charset="0"/>
              </a:rPr>
              <a:t>measurment</a:t>
            </a:r>
            <a:endParaRPr lang="hu-HU" altLang="en-US" dirty="0">
              <a:solidFill>
                <a:srgbClr val="000099"/>
              </a:solidFill>
              <a:latin typeface="Times" pitchFamily="18" charset="0"/>
            </a:endParaRPr>
          </a:p>
          <a:p>
            <a:pPr algn="l">
              <a:buFontTx/>
              <a:buChar char="•"/>
            </a:pPr>
            <a:r>
              <a:rPr lang="hu-HU" altLang="en-US" dirty="0">
                <a:solidFill>
                  <a:srgbClr val="000099"/>
                </a:solidFill>
                <a:latin typeface="Times" pitchFamily="18" charset="0"/>
              </a:rPr>
              <a:t> </a:t>
            </a:r>
            <a:r>
              <a:rPr lang="hu-HU" altLang="en-US" dirty="0" err="1" smtClean="0">
                <a:solidFill>
                  <a:srgbClr val="000099"/>
                </a:solidFill>
                <a:latin typeface="Times" pitchFamily="18" charset="0"/>
              </a:rPr>
              <a:t>Logarithmic</a:t>
            </a:r>
            <a:r>
              <a:rPr lang="hu-HU" altLang="en-US" dirty="0" smtClean="0">
                <a:solidFill>
                  <a:srgbClr val="000099"/>
                </a:solidFill>
                <a:latin typeface="Times" pitchFamily="18" charset="0"/>
              </a:rPr>
              <a:t> </a:t>
            </a:r>
            <a:r>
              <a:rPr lang="hu-HU" altLang="en-US" dirty="0" err="1" smtClean="0">
                <a:solidFill>
                  <a:srgbClr val="000099"/>
                </a:solidFill>
                <a:latin typeface="Times" pitchFamily="18" charset="0"/>
              </a:rPr>
              <a:t>anomalies</a:t>
            </a:r>
            <a:r>
              <a:rPr lang="hu-HU" altLang="en-US" dirty="0" smtClean="0">
                <a:solidFill>
                  <a:srgbClr val="000099"/>
                </a:solidFill>
                <a:latin typeface="Times" pitchFamily="18" charset="0"/>
              </a:rPr>
              <a:t> </a:t>
            </a:r>
            <a:r>
              <a:rPr lang="hu-HU" altLang="en-US" dirty="0" err="1" smtClean="0">
                <a:solidFill>
                  <a:srgbClr val="000099"/>
                </a:solidFill>
                <a:latin typeface="Times" pitchFamily="18" charset="0"/>
              </a:rPr>
              <a:t>observed</a:t>
            </a:r>
            <a:endParaRPr lang="hu-HU" altLang="en-US" dirty="0">
              <a:solidFill>
                <a:srgbClr val="000099"/>
              </a:solidFill>
              <a:latin typeface="Times" pitchFamily="18" charset="0"/>
            </a:endParaRPr>
          </a:p>
          <a:p>
            <a:pPr algn="l">
              <a:buFontTx/>
              <a:buChar char="•"/>
            </a:pPr>
            <a:r>
              <a:rPr lang="hu-HU" altLang="en-US" dirty="0">
                <a:solidFill>
                  <a:srgbClr val="000099"/>
                </a:solidFill>
                <a:latin typeface="Times" pitchFamily="18" charset="0"/>
              </a:rPr>
              <a:t> </a:t>
            </a:r>
            <a:r>
              <a:rPr lang="hu-HU" altLang="en-US" dirty="0" err="1" smtClean="0">
                <a:solidFill>
                  <a:srgbClr val="000099"/>
                </a:solidFill>
                <a:latin typeface="Times" pitchFamily="18" charset="0"/>
              </a:rPr>
              <a:t>Additional</a:t>
            </a:r>
            <a:r>
              <a:rPr lang="hu-HU" altLang="en-US" dirty="0" smtClean="0">
                <a:solidFill>
                  <a:srgbClr val="000099"/>
                </a:solidFill>
                <a:latin typeface="Times" pitchFamily="18" charset="0"/>
              </a:rPr>
              <a:t> spin </a:t>
            </a:r>
            <a:r>
              <a:rPr lang="hu-HU" altLang="en-US" dirty="0" err="1" smtClean="0">
                <a:solidFill>
                  <a:srgbClr val="000099"/>
                </a:solidFill>
                <a:latin typeface="Times" pitchFamily="18" charset="0"/>
              </a:rPr>
              <a:t>relaxation</a:t>
            </a:r>
            <a:r>
              <a:rPr lang="hu-HU" altLang="en-US" dirty="0" smtClean="0">
                <a:solidFill>
                  <a:srgbClr val="000099"/>
                </a:solidFill>
                <a:latin typeface="Times" pitchFamily="18" charset="0"/>
              </a:rPr>
              <a:t> must be </a:t>
            </a:r>
            <a:r>
              <a:rPr lang="hu-HU" altLang="en-US" dirty="0" err="1" smtClean="0">
                <a:solidFill>
                  <a:srgbClr val="000099"/>
                </a:solidFill>
                <a:latin typeface="Times" pitchFamily="18" charset="0"/>
              </a:rPr>
              <a:t>assumed</a:t>
            </a:r>
            <a:r>
              <a:rPr lang="hu-HU" altLang="en-US" dirty="0" smtClean="0">
                <a:solidFill>
                  <a:srgbClr val="000099"/>
                </a:solidFill>
                <a:latin typeface="Times" pitchFamily="18" charset="0"/>
              </a:rPr>
              <a:t> </a:t>
            </a:r>
            <a:r>
              <a:rPr lang="hu-HU" altLang="en-US" dirty="0" err="1" smtClean="0">
                <a:solidFill>
                  <a:srgbClr val="000099"/>
                </a:solidFill>
                <a:latin typeface="Times" pitchFamily="18" charset="0"/>
              </a:rPr>
              <a:t>to</a:t>
            </a:r>
            <a:r>
              <a:rPr lang="hu-HU" altLang="en-US" dirty="0">
                <a:solidFill>
                  <a:srgbClr val="000099"/>
                </a:solidFill>
                <a:latin typeface="Times" pitchFamily="18" charset="0"/>
              </a:rPr>
              <a:t> </a:t>
            </a:r>
            <a:r>
              <a:rPr lang="hu-HU" altLang="en-US" dirty="0" err="1" smtClean="0">
                <a:solidFill>
                  <a:srgbClr val="000099"/>
                </a:solidFill>
                <a:latin typeface="Times" pitchFamily="18" charset="0"/>
              </a:rPr>
              <a:t>agree</a:t>
            </a:r>
            <a:r>
              <a:rPr lang="hu-HU" altLang="en-US" dirty="0" smtClean="0">
                <a:solidFill>
                  <a:srgbClr val="000099"/>
                </a:solidFill>
                <a:latin typeface="Times" pitchFamily="18" charset="0"/>
              </a:rPr>
              <a:t> </a:t>
            </a:r>
            <a:r>
              <a:rPr lang="hu-HU" altLang="en-US" dirty="0" err="1" smtClean="0">
                <a:solidFill>
                  <a:srgbClr val="000099"/>
                </a:solidFill>
                <a:latin typeface="Times" pitchFamily="18" charset="0"/>
              </a:rPr>
              <a:t>with</a:t>
            </a:r>
            <a:r>
              <a:rPr lang="hu-HU" altLang="en-US" dirty="0" smtClean="0">
                <a:solidFill>
                  <a:srgbClr val="000099"/>
                </a:solidFill>
                <a:latin typeface="Times" pitchFamily="18" charset="0"/>
              </a:rPr>
              <a:t> </a:t>
            </a:r>
            <a:r>
              <a:rPr lang="hu-HU" altLang="en-US" dirty="0" err="1" smtClean="0">
                <a:solidFill>
                  <a:srgbClr val="000099"/>
                </a:solidFill>
                <a:latin typeface="Times" pitchFamily="18" charset="0"/>
              </a:rPr>
              <a:t>theory</a:t>
            </a:r>
            <a:endParaRPr lang="hu-HU" altLang="en-US" dirty="0">
              <a:solidFill>
                <a:srgbClr val="000099"/>
              </a:solidFill>
              <a:latin typeface="Times" pitchFamily="18" charset="0"/>
            </a:endParaRPr>
          </a:p>
        </p:txBody>
      </p:sp>
      <p:grpSp>
        <p:nvGrpSpPr>
          <p:cNvPr id="22" name="Csoportba foglalás 21"/>
          <p:cNvGrpSpPr/>
          <p:nvPr/>
        </p:nvGrpSpPr>
        <p:grpSpPr>
          <a:xfrm>
            <a:off x="2097088" y="2079295"/>
            <a:ext cx="6411912" cy="1569660"/>
            <a:chOff x="2097088" y="874713"/>
            <a:chExt cx="6411912" cy="1569660"/>
          </a:xfrm>
        </p:grpSpPr>
        <p:grpSp>
          <p:nvGrpSpPr>
            <p:cNvPr id="7" name="Csoportba foglalás 12"/>
            <p:cNvGrpSpPr>
              <a:grpSpLocks/>
            </p:cNvGrpSpPr>
            <p:nvPr/>
          </p:nvGrpSpPr>
          <p:grpSpPr bwMode="auto">
            <a:xfrm>
              <a:off x="2097088" y="874713"/>
              <a:ext cx="6411912" cy="1569660"/>
              <a:chOff x="959370" y="1061810"/>
              <a:chExt cx="6618288" cy="1102765"/>
            </a:xfrm>
          </p:grpSpPr>
          <p:sp>
            <p:nvSpPr>
              <p:cNvPr id="8" name="Rectangle 26"/>
              <p:cNvSpPr>
                <a:spLocks noChangeArrowheads="1"/>
              </p:cNvSpPr>
              <p:nvPr/>
            </p:nvSpPr>
            <p:spPr bwMode="auto">
              <a:xfrm>
                <a:off x="959370" y="1061810"/>
                <a:ext cx="6618288" cy="1102765"/>
              </a:xfrm>
              <a:prstGeom prst="rect">
                <a:avLst/>
              </a:prstGeom>
              <a:solidFill>
                <a:schemeClr val="hlink"/>
              </a:solidFill>
              <a:ln w="9525" algn="ctr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l">
                  <a:buFontTx/>
                  <a:buChar char="•"/>
                </a:pPr>
                <a:r>
                  <a:rPr lang="en-US" altLang="en-US" dirty="0">
                    <a:solidFill>
                      <a:srgbClr val="000099"/>
                    </a:solidFill>
                    <a:latin typeface="Times" pitchFamily="18" charset="0"/>
                  </a:rPr>
                  <a:t> Real time functional RG </a:t>
                </a:r>
                <a:r>
                  <a:rPr lang="en-US" altLang="en-US" dirty="0" err="1">
                    <a:solidFill>
                      <a:srgbClr val="000099"/>
                    </a:solidFill>
                    <a:latin typeface="Times" pitchFamily="18" charset="0"/>
                  </a:rPr>
                  <a:t>formali</a:t>
                </a:r>
                <a:r>
                  <a:rPr lang="hu-HU" altLang="en-US" dirty="0">
                    <a:solidFill>
                      <a:srgbClr val="000099"/>
                    </a:solidFill>
                    <a:latin typeface="Times" pitchFamily="18" charset="0"/>
                  </a:rPr>
                  <a:t>s</a:t>
                </a:r>
                <a:r>
                  <a:rPr lang="en-US" altLang="en-US" dirty="0">
                    <a:solidFill>
                      <a:srgbClr val="000099"/>
                    </a:solidFill>
                    <a:latin typeface="Times" pitchFamily="18" charset="0"/>
                  </a:rPr>
                  <a:t>m</a:t>
                </a:r>
                <a:endParaRPr lang="hu-HU" altLang="en-US" dirty="0">
                  <a:solidFill>
                    <a:srgbClr val="000099"/>
                  </a:solidFill>
                  <a:latin typeface="Times" pitchFamily="18" charset="0"/>
                </a:endParaRPr>
              </a:p>
              <a:p>
                <a:pPr algn="l"/>
                <a:endParaRPr lang="en-US" altLang="en-US" dirty="0" smtClean="0">
                  <a:solidFill>
                    <a:srgbClr val="000099"/>
                  </a:solidFill>
                  <a:latin typeface="Times" pitchFamily="18" charset="0"/>
                </a:endParaRPr>
              </a:p>
              <a:p>
                <a:pPr algn="l">
                  <a:buFontTx/>
                  <a:buChar char="•"/>
                </a:pPr>
                <a:r>
                  <a:rPr lang="en-US" altLang="en-US" dirty="0" smtClean="0">
                    <a:solidFill>
                      <a:srgbClr val="000099"/>
                    </a:solidFill>
                    <a:latin typeface="Times" pitchFamily="18" charset="0"/>
                  </a:rPr>
                  <a:t> </a:t>
                </a:r>
                <a:r>
                  <a:rPr lang="hu-HU" altLang="en-US" dirty="0" smtClean="0">
                    <a:solidFill>
                      <a:srgbClr val="000099"/>
                    </a:solidFill>
                    <a:latin typeface="Times" pitchFamily="18" charset="0"/>
                  </a:rPr>
                  <a:t>            </a:t>
                </a:r>
                <a:r>
                  <a:rPr lang="hu-HU" altLang="en-US" dirty="0" err="1" smtClean="0">
                    <a:solidFill>
                      <a:srgbClr val="000099"/>
                    </a:solidFill>
                    <a:latin typeface="Times" pitchFamily="18" charset="0"/>
                  </a:rPr>
                  <a:t>shows</a:t>
                </a:r>
                <a:r>
                  <a:rPr lang="hu-HU" altLang="en-US" dirty="0" smtClean="0">
                    <a:solidFill>
                      <a:srgbClr val="000099"/>
                    </a:solidFill>
                    <a:latin typeface="Times" pitchFamily="18" charset="0"/>
                  </a:rPr>
                  <a:t> </a:t>
                </a:r>
                <a:r>
                  <a:rPr lang="hu-HU" altLang="en-US" dirty="0" err="1" smtClean="0">
                    <a:solidFill>
                      <a:srgbClr val="000099"/>
                    </a:solidFill>
                    <a:latin typeface="Times" pitchFamily="18" charset="0"/>
                  </a:rPr>
                  <a:t>strong</a:t>
                </a:r>
                <a:r>
                  <a:rPr lang="hu-HU" altLang="en-US" dirty="0" smtClean="0">
                    <a:solidFill>
                      <a:srgbClr val="000099"/>
                    </a:solidFill>
                    <a:latin typeface="Times" pitchFamily="18" charset="0"/>
                  </a:rPr>
                  <a:t> </a:t>
                </a:r>
                <a:r>
                  <a:rPr lang="hu-HU" altLang="en-US" dirty="0" err="1" smtClean="0">
                    <a:solidFill>
                      <a:srgbClr val="000099"/>
                    </a:solidFill>
                    <a:latin typeface="Times" pitchFamily="18" charset="0"/>
                  </a:rPr>
                  <a:t>anomalies</a:t>
                </a:r>
                <a:r>
                  <a:rPr lang="hu-HU" altLang="en-US" dirty="0" smtClean="0">
                    <a:solidFill>
                      <a:srgbClr val="000099"/>
                    </a:solidFill>
                    <a:latin typeface="Times" pitchFamily="18" charset="0"/>
                  </a:rPr>
                  <a:t> </a:t>
                </a:r>
                <a:r>
                  <a:rPr lang="hu-HU" altLang="en-US" dirty="0" err="1" smtClean="0">
                    <a:solidFill>
                      <a:srgbClr val="000099"/>
                    </a:solidFill>
                    <a:latin typeface="Times" pitchFamily="18" charset="0"/>
                  </a:rPr>
                  <a:t>at</a:t>
                </a:r>
                <a:endParaRPr lang="hu-HU" altLang="en-US" dirty="0">
                  <a:solidFill>
                    <a:srgbClr val="000099"/>
                  </a:solidFill>
                  <a:latin typeface="Times" pitchFamily="18" charset="0"/>
                </a:endParaRPr>
              </a:p>
              <a:p>
                <a:pPr algn="l">
                  <a:buFontTx/>
                  <a:buChar char="•"/>
                </a:pPr>
                <a:r>
                  <a:rPr lang="hu-HU" altLang="en-US" dirty="0">
                    <a:solidFill>
                      <a:srgbClr val="000099"/>
                    </a:solidFill>
                    <a:latin typeface="Times" pitchFamily="18" charset="0"/>
                  </a:rPr>
                  <a:t> 	      </a:t>
                </a:r>
                <a:r>
                  <a:rPr lang="hu-HU" altLang="en-US" dirty="0" err="1">
                    <a:solidFill>
                      <a:srgbClr val="000099"/>
                    </a:solidFill>
                    <a:latin typeface="Times" pitchFamily="18" charset="0"/>
                  </a:rPr>
                  <a:t>shows</a:t>
                </a:r>
                <a:r>
                  <a:rPr lang="hu-HU" altLang="en-US" dirty="0">
                    <a:solidFill>
                      <a:srgbClr val="000099"/>
                    </a:solidFill>
                    <a:latin typeface="Times" pitchFamily="18" charset="0"/>
                  </a:rPr>
                  <a:t> </a:t>
                </a:r>
                <a:r>
                  <a:rPr lang="hu-HU" altLang="en-US" dirty="0" err="1">
                    <a:solidFill>
                      <a:srgbClr val="000099"/>
                    </a:solidFill>
                    <a:latin typeface="Times" pitchFamily="18" charset="0"/>
                  </a:rPr>
                  <a:t>split</a:t>
                </a:r>
                <a:r>
                  <a:rPr lang="hu-HU" altLang="en-US" dirty="0">
                    <a:solidFill>
                      <a:srgbClr val="000099"/>
                    </a:solidFill>
                    <a:latin typeface="Times" pitchFamily="18" charset="0"/>
                  </a:rPr>
                  <a:t> </a:t>
                </a:r>
                <a:r>
                  <a:rPr lang="hu-HU" altLang="en-US" dirty="0" err="1">
                    <a:solidFill>
                      <a:srgbClr val="000099"/>
                    </a:solidFill>
                    <a:latin typeface="Times" pitchFamily="18" charset="0"/>
                  </a:rPr>
                  <a:t>Kondo</a:t>
                </a:r>
                <a:r>
                  <a:rPr lang="hu-HU" altLang="en-US" dirty="0">
                    <a:solidFill>
                      <a:srgbClr val="000099"/>
                    </a:solidFill>
                    <a:latin typeface="Times" pitchFamily="18" charset="0"/>
                  </a:rPr>
                  <a:t>  </a:t>
                </a:r>
                <a:r>
                  <a:rPr lang="hu-HU" altLang="en-US" dirty="0" err="1">
                    <a:solidFill>
                      <a:srgbClr val="000099"/>
                    </a:solidFill>
                    <a:latin typeface="Times" pitchFamily="18" charset="0"/>
                  </a:rPr>
                  <a:t>resonance</a:t>
                </a:r>
                <a:endParaRPr lang="hu-HU" altLang="en-US" dirty="0">
                  <a:solidFill>
                    <a:srgbClr val="000099"/>
                  </a:solidFill>
                  <a:latin typeface="Times" pitchFamily="18" charset="0"/>
                </a:endParaRPr>
              </a:p>
            </p:txBody>
          </p:sp>
          <p:sp>
            <p:nvSpPr>
              <p:cNvPr id="10" name="Téglalap 10"/>
              <p:cNvSpPr>
                <a:spLocks noChangeArrowheads="1"/>
              </p:cNvSpPr>
              <p:nvPr/>
            </p:nvSpPr>
            <p:spPr bwMode="auto">
              <a:xfrm>
                <a:off x="2413088" y="1355562"/>
                <a:ext cx="2986462" cy="3027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hu-HU" altLang="en-US" sz="2200" dirty="0" err="1">
                    <a:solidFill>
                      <a:srgbClr val="000099"/>
                    </a:solidFill>
                    <a:latin typeface="Times" pitchFamily="18" charset="0"/>
                  </a:rPr>
                  <a:t>Current-conserving</a:t>
                </a:r>
                <a:r>
                  <a:rPr lang="hu-HU" altLang="en-US" sz="2200" dirty="0">
                    <a:solidFill>
                      <a:srgbClr val="000099"/>
                    </a:solidFill>
                    <a:latin typeface="Times" pitchFamily="18" charset="0"/>
                  </a:rPr>
                  <a:t> </a:t>
                </a:r>
                <a:r>
                  <a:rPr lang="hu-HU" altLang="en-US" sz="2200" dirty="0" err="1">
                    <a:solidFill>
                      <a:srgbClr val="000099"/>
                    </a:solidFill>
                    <a:latin typeface="Times" pitchFamily="18" charset="0"/>
                  </a:rPr>
                  <a:t>scheme</a:t>
                </a:r>
                <a:endParaRPr lang="en-US" sz="2200" dirty="0"/>
              </a:p>
            </p:txBody>
          </p:sp>
          <p:graphicFrame>
            <p:nvGraphicFramePr>
              <p:cNvPr id="11" name="Object 4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039083886"/>
                  </p:ext>
                </p:extLst>
              </p:nvPr>
            </p:nvGraphicFramePr>
            <p:xfrm>
              <a:off x="1247934" y="1652456"/>
              <a:ext cx="911969" cy="26064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0407" name="Equation" r:id="rId5" imgW="507960" imgH="203040" progId="Equation.3">
                      <p:embed/>
                    </p:oleObj>
                  </mc:Choice>
                  <mc:Fallback>
                    <p:oleObj name="Equation" r:id="rId5" imgW="507960" imgH="203040" progId="Equation.3">
                      <p:embed/>
                      <p:pic>
                        <p:nvPicPr>
                          <p:cNvPr id="0" name="Object 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247934" y="1652456"/>
                            <a:ext cx="911969" cy="26064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2" name="Object 5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299433133"/>
                  </p:ext>
                </p:extLst>
              </p:nvPr>
            </p:nvGraphicFramePr>
            <p:xfrm>
              <a:off x="5604106" y="1627012"/>
              <a:ext cx="1068708" cy="26291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0408" name="Equation" r:id="rId7" imgW="609480" imgH="203040" progId="Equation.3">
                      <p:embed/>
                    </p:oleObj>
                  </mc:Choice>
                  <mc:Fallback>
                    <p:oleObj name="Equation" r:id="rId7" imgW="609480" imgH="203040" progId="Equation.3">
                      <p:embed/>
                      <p:pic>
                        <p:nvPicPr>
                          <p:cNvPr id="0" name="Object 5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604106" y="1627012"/>
                            <a:ext cx="1068708" cy="26291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16" name="Jobbra nyíl 9"/>
            <p:cNvSpPr>
              <a:spLocks noChangeArrowheads="1"/>
            </p:cNvSpPr>
            <p:nvPr/>
          </p:nvSpPr>
          <p:spPr bwMode="auto">
            <a:xfrm>
              <a:off x="2878138" y="1406525"/>
              <a:ext cx="363537" cy="201613"/>
            </a:xfrm>
            <a:prstGeom prst="rightArrow">
              <a:avLst>
                <a:gd name="adj1" fmla="val 50000"/>
                <a:gd name="adj2" fmla="val 49787"/>
              </a:avLst>
            </a:prstGeom>
            <a:solidFill>
              <a:srgbClr val="FFCCCC"/>
            </a:solidFill>
            <a:ln w="28575" algn="ctr">
              <a:solidFill>
                <a:srgbClr val="CC66FF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hu-HU"/>
            </a:p>
          </p:txBody>
        </p:sp>
        <p:graphicFrame>
          <p:nvGraphicFramePr>
            <p:cNvPr id="17" name="Object 12"/>
            <p:cNvGraphicFramePr>
              <a:graphicFrameLocks noChangeAspect="1"/>
            </p:cNvGraphicFramePr>
            <p:nvPr/>
          </p:nvGraphicFramePr>
          <p:xfrm>
            <a:off x="2381250" y="2065339"/>
            <a:ext cx="996950" cy="3511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0409" name="Equation" r:id="rId9" imgW="571320" imgH="203040" progId="Equation.3">
                    <p:embed/>
                  </p:oleObj>
                </mc:Choice>
                <mc:Fallback>
                  <p:oleObj name="Equation" r:id="rId9" imgW="571320" imgH="203040" progId="Equation.3">
                    <p:embed/>
                    <p:pic>
                      <p:nvPicPr>
                        <p:cNvPr id="0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81250" y="2065339"/>
                          <a:ext cx="996950" cy="35115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bg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chemeClr val="hlink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190500" y="2015795"/>
            <a:ext cx="1676400" cy="560387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hu-HU" altLang="en-US" b="1" dirty="0" smtClean="0">
                <a:solidFill>
                  <a:schemeClr val="accent3"/>
                </a:solidFill>
                <a:latin typeface="+mj-lt"/>
                <a:ea typeface="+mj-ea"/>
                <a:cs typeface="+mj-cs"/>
              </a:rPr>
              <a:t>   </a:t>
            </a:r>
            <a:r>
              <a:rPr lang="hu-HU" altLang="en-US" b="1" dirty="0" err="1" smtClean="0">
                <a:solidFill>
                  <a:schemeClr val="accent3"/>
                </a:solidFill>
                <a:latin typeface="+mj-lt"/>
                <a:ea typeface="+mj-ea"/>
                <a:cs typeface="+mj-cs"/>
              </a:rPr>
              <a:t>Theory</a:t>
            </a:r>
            <a:r>
              <a:rPr lang="hu-HU" altLang="en-US" b="1" dirty="0" smtClean="0">
                <a:solidFill>
                  <a:schemeClr val="accent3"/>
                </a:solidFill>
                <a:latin typeface="+mj-lt"/>
                <a:ea typeface="+mj-ea"/>
                <a:cs typeface="+mj-cs"/>
              </a:rPr>
              <a:t>: </a:t>
            </a:r>
            <a:endParaRPr lang="en-US" altLang="en-US" b="1" dirty="0" err="1">
              <a:solidFill>
                <a:schemeClr val="accent3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9" name="Rectangle 2"/>
          <p:cNvSpPr>
            <a:spLocks noChangeArrowheads="1"/>
          </p:cNvSpPr>
          <p:nvPr/>
        </p:nvSpPr>
        <p:spPr bwMode="auto">
          <a:xfrm>
            <a:off x="38100" y="4085895"/>
            <a:ext cx="1968500" cy="560387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hu-HU" altLang="en-US" b="1" dirty="0" smtClean="0">
                <a:solidFill>
                  <a:schemeClr val="accent3"/>
                </a:solidFill>
                <a:latin typeface="+mj-lt"/>
                <a:ea typeface="+mj-ea"/>
                <a:cs typeface="+mj-cs"/>
              </a:rPr>
              <a:t> </a:t>
            </a:r>
            <a:r>
              <a:rPr lang="hu-HU" altLang="en-US" b="1" dirty="0" err="1" smtClean="0">
                <a:solidFill>
                  <a:schemeClr val="accent3"/>
                </a:solidFill>
                <a:latin typeface="+mj-lt"/>
                <a:ea typeface="+mj-ea"/>
                <a:cs typeface="+mj-cs"/>
              </a:rPr>
              <a:t>Experiment</a:t>
            </a:r>
            <a:r>
              <a:rPr lang="hu-HU" altLang="en-US" b="1" dirty="0" smtClean="0">
                <a:solidFill>
                  <a:schemeClr val="accent3"/>
                </a:solidFill>
                <a:latin typeface="+mj-lt"/>
                <a:ea typeface="+mj-ea"/>
                <a:cs typeface="+mj-cs"/>
              </a:rPr>
              <a:t>: </a:t>
            </a:r>
            <a:endParaRPr lang="en-US" altLang="en-US" b="1" dirty="0" err="1">
              <a:solidFill>
                <a:schemeClr val="accent3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1" name="Téglalap 20"/>
          <p:cNvSpPr/>
          <p:nvPr/>
        </p:nvSpPr>
        <p:spPr>
          <a:xfrm>
            <a:off x="4152900" y="6212870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hu-HU" sz="2000" dirty="0" smtClean="0"/>
              <a:t>J.</a:t>
            </a:r>
            <a:r>
              <a:rPr lang="en-US" sz="2000" dirty="0" smtClean="0"/>
              <a:t> Basset</a:t>
            </a:r>
            <a:r>
              <a:rPr lang="hu-HU" sz="2000" dirty="0" smtClean="0"/>
              <a:t> et </a:t>
            </a:r>
            <a:r>
              <a:rPr lang="hu-HU" sz="2000" dirty="0" err="1" smtClean="0"/>
              <a:t>al</a:t>
            </a:r>
            <a:r>
              <a:rPr lang="hu-HU" sz="2000" dirty="0" smtClean="0"/>
              <a:t>, </a:t>
            </a:r>
            <a:r>
              <a:rPr lang="hu-HU" sz="2000" dirty="0" err="1" smtClean="0"/>
              <a:t>arXiv</a:t>
            </a:r>
            <a:r>
              <a:rPr lang="hu-HU" sz="2000" dirty="0" smtClean="0"/>
              <a:t>:1110.1570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178" name="Rectangle 2"/>
          <p:cNvSpPr>
            <a:spLocks noChangeArrowheads="1"/>
          </p:cNvSpPr>
          <p:nvPr/>
        </p:nvSpPr>
        <p:spPr bwMode="auto">
          <a:xfrm>
            <a:off x="0" y="3175"/>
            <a:ext cx="9144000" cy="682625"/>
          </a:xfrm>
          <a:prstGeom prst="rect">
            <a:avLst/>
          </a:prstGeom>
          <a:gradFill rotWithShape="1">
            <a:gsLst>
              <a:gs pos="0">
                <a:srgbClr val="CCCCFF">
                  <a:gamma/>
                  <a:shade val="76471"/>
                  <a:invGamma/>
                </a:srgbClr>
              </a:gs>
              <a:gs pos="50000">
                <a:srgbClr val="CCCCFF"/>
              </a:gs>
              <a:gs pos="100000">
                <a:srgbClr val="CCCCFF">
                  <a:gamma/>
                  <a:shade val="76471"/>
                  <a:invGamma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anchor="ctr"/>
          <a:lstStyle/>
          <a:p>
            <a:pPr>
              <a:defRPr/>
            </a:pPr>
            <a:r>
              <a:rPr lang="hu-HU" altLang="en-US" sz="2800" b="1" dirty="0" err="1">
                <a:solidFill>
                  <a:srgbClr val="000099"/>
                </a:solidFill>
              </a:rPr>
              <a:t>What</a:t>
            </a:r>
            <a:r>
              <a:rPr lang="hu-HU" altLang="en-US" sz="2800" b="1" dirty="0">
                <a:solidFill>
                  <a:srgbClr val="000099"/>
                </a:solidFill>
              </a:rPr>
              <a:t> </a:t>
            </a:r>
            <a:r>
              <a:rPr lang="hu-HU" altLang="en-US" sz="2800" b="1" dirty="0" err="1">
                <a:solidFill>
                  <a:srgbClr val="000099"/>
                </a:solidFill>
              </a:rPr>
              <a:t>do</a:t>
            </a:r>
            <a:r>
              <a:rPr lang="hu-HU" altLang="en-US" sz="2800" b="1" dirty="0">
                <a:solidFill>
                  <a:srgbClr val="000099"/>
                </a:solidFill>
              </a:rPr>
              <a:t> </a:t>
            </a:r>
            <a:r>
              <a:rPr lang="hu-HU" altLang="en-US" sz="2800" b="1" dirty="0" err="1">
                <a:solidFill>
                  <a:srgbClr val="000099"/>
                </a:solidFill>
              </a:rPr>
              <a:t>we</a:t>
            </a:r>
            <a:r>
              <a:rPr lang="hu-HU" altLang="en-US" sz="2800" b="1" dirty="0">
                <a:solidFill>
                  <a:srgbClr val="000099"/>
                </a:solidFill>
              </a:rPr>
              <a:t> </a:t>
            </a:r>
            <a:r>
              <a:rPr lang="hu-HU" altLang="en-US" sz="2800" b="1" dirty="0" err="1">
                <a:solidFill>
                  <a:srgbClr val="000099"/>
                </a:solidFill>
              </a:rPr>
              <a:t>know</a:t>
            </a:r>
            <a:r>
              <a:rPr lang="hu-HU" altLang="en-US" sz="2800" b="1" dirty="0">
                <a:solidFill>
                  <a:srgbClr val="000099"/>
                </a:solidFill>
              </a:rPr>
              <a:t> </a:t>
            </a:r>
            <a:r>
              <a:rPr lang="hu-HU" altLang="en-US" sz="2800" b="1" dirty="0" err="1">
                <a:solidFill>
                  <a:srgbClr val="000099"/>
                </a:solidFill>
              </a:rPr>
              <a:t>about</a:t>
            </a:r>
            <a:r>
              <a:rPr lang="hu-HU" altLang="en-US" sz="2800" b="1" dirty="0">
                <a:solidFill>
                  <a:srgbClr val="000099"/>
                </a:solidFill>
              </a:rPr>
              <a:t> </a:t>
            </a:r>
            <a:r>
              <a:rPr lang="hu-HU" altLang="en-US" sz="2800" b="1" dirty="0" err="1">
                <a:solidFill>
                  <a:srgbClr val="000099"/>
                </a:solidFill>
              </a:rPr>
              <a:t>current</a:t>
            </a:r>
            <a:r>
              <a:rPr lang="hu-HU" altLang="en-US" sz="2800" b="1" dirty="0">
                <a:solidFill>
                  <a:srgbClr val="000099"/>
                </a:solidFill>
              </a:rPr>
              <a:t> </a:t>
            </a:r>
            <a:r>
              <a:rPr lang="hu-HU" altLang="en-US" sz="2800" b="1" dirty="0" err="1">
                <a:solidFill>
                  <a:srgbClr val="000099"/>
                </a:solidFill>
              </a:rPr>
              <a:t>noise</a:t>
            </a:r>
            <a:r>
              <a:rPr lang="hu-HU" altLang="en-US" sz="2800" b="1" dirty="0">
                <a:solidFill>
                  <a:srgbClr val="000099"/>
                </a:solidFill>
              </a:rPr>
              <a:t> of a </a:t>
            </a:r>
            <a:r>
              <a:rPr lang="hu-HU" altLang="en-US" sz="2800" b="1" dirty="0" err="1">
                <a:solidFill>
                  <a:srgbClr val="000099"/>
                </a:solidFill>
              </a:rPr>
              <a:t>quantum</a:t>
            </a:r>
            <a:r>
              <a:rPr lang="hu-HU" altLang="en-US" sz="2800" b="1" dirty="0">
                <a:solidFill>
                  <a:srgbClr val="000099"/>
                </a:solidFill>
              </a:rPr>
              <a:t> </a:t>
            </a:r>
            <a:r>
              <a:rPr lang="hu-HU" altLang="en-US" sz="2800" b="1" dirty="0" err="1">
                <a:solidFill>
                  <a:srgbClr val="000099"/>
                </a:solidFill>
              </a:rPr>
              <a:t>dot</a:t>
            </a:r>
            <a:r>
              <a:rPr lang="hu-HU" altLang="en-US" sz="2800" b="1" dirty="0">
                <a:solidFill>
                  <a:srgbClr val="000099"/>
                </a:solidFill>
              </a:rPr>
              <a:t>?</a:t>
            </a:r>
            <a:endParaRPr lang="en-US" altLang="en-US" dirty="0">
              <a:solidFill>
                <a:srgbClr val="000099"/>
              </a:solidFill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266700" y="1090613"/>
            <a:ext cx="3263900" cy="4619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l">
              <a:buFont typeface="Arial" pitchFamily="34" charset="0"/>
              <a:buChar char="•"/>
              <a:defRPr/>
            </a:pPr>
            <a:r>
              <a:rPr lang="hu-HU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hu-HU" dirty="0" err="1">
                <a:solidFill>
                  <a:schemeClr val="accent6">
                    <a:lumMod val="50000"/>
                  </a:schemeClr>
                </a:solidFill>
              </a:rPr>
              <a:t>Shot</a:t>
            </a:r>
            <a:r>
              <a:rPr lang="hu-HU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hu-HU" dirty="0" err="1">
                <a:solidFill>
                  <a:schemeClr val="accent6">
                    <a:lumMod val="50000"/>
                  </a:schemeClr>
                </a:solidFill>
              </a:rPr>
              <a:t>noise</a:t>
            </a:r>
            <a:r>
              <a:rPr lang="hu-HU" dirty="0">
                <a:solidFill>
                  <a:schemeClr val="accent6">
                    <a:lumMod val="50000"/>
                  </a:schemeClr>
                </a:solidFill>
              </a:rPr>
              <a:t> 	    </a:t>
            </a:r>
          </a:p>
        </p:txBody>
      </p:sp>
      <p:graphicFrame>
        <p:nvGraphicFramePr>
          <p:cNvPr id="7170" name="Object 15"/>
          <p:cNvGraphicFramePr>
            <a:graphicFrameLocks noChangeAspect="1"/>
          </p:cNvGraphicFramePr>
          <p:nvPr/>
        </p:nvGraphicFramePr>
        <p:xfrm>
          <a:off x="2006600" y="1117600"/>
          <a:ext cx="1260475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24" name="Equation" r:id="rId4" imgW="672840" imgH="228600" progId="Equation.3">
                  <p:embed/>
                </p:oleObj>
              </mc:Choice>
              <mc:Fallback>
                <p:oleObj name="Equation" r:id="rId4" imgW="672840" imgH="22860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06600" y="1117600"/>
                        <a:ext cx="1260475" cy="428625"/>
                      </a:xfrm>
                      <a:prstGeom prst="rect">
                        <a:avLst/>
                      </a:prstGeom>
                      <a:solidFill>
                        <a:srgbClr val="FFCCC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38100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7" name="Téglalap 30"/>
          <p:cNvSpPr>
            <a:spLocks noChangeArrowheads="1"/>
          </p:cNvSpPr>
          <p:nvPr/>
        </p:nvSpPr>
        <p:spPr bwMode="auto">
          <a:xfrm>
            <a:off x="1104900" y="1700213"/>
            <a:ext cx="54229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hu-HU" sz="2000"/>
              <a:t>Theory : Meir and Golub, PRL (2002)</a:t>
            </a:r>
          </a:p>
          <a:p>
            <a:pPr algn="l"/>
            <a:r>
              <a:rPr lang="hu-HU" sz="2000"/>
              <a:t>Experiments: </a:t>
            </a:r>
          </a:p>
        </p:txBody>
      </p:sp>
      <p:sp>
        <p:nvSpPr>
          <p:cNvPr id="6" name="Téglalap 5"/>
          <p:cNvSpPr/>
          <p:nvPr/>
        </p:nvSpPr>
        <p:spPr>
          <a:xfrm>
            <a:off x="241300" y="2563813"/>
            <a:ext cx="2692400" cy="4619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l">
              <a:buFont typeface="Arial" pitchFamily="34" charset="0"/>
              <a:buChar char="•"/>
              <a:defRPr/>
            </a:pPr>
            <a:r>
              <a:rPr lang="hu-HU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hu-HU" dirty="0" err="1">
                <a:solidFill>
                  <a:schemeClr val="accent6">
                    <a:lumMod val="50000"/>
                  </a:schemeClr>
                </a:solidFill>
              </a:rPr>
              <a:t>Noise</a:t>
            </a:r>
            <a:r>
              <a:rPr lang="hu-HU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hu-HU" dirty="0" err="1">
                <a:solidFill>
                  <a:schemeClr val="accent6">
                    <a:lumMod val="50000"/>
                  </a:schemeClr>
                </a:solidFill>
              </a:rPr>
              <a:t>spectrum</a:t>
            </a:r>
            <a:r>
              <a:rPr lang="hu-HU" dirty="0">
                <a:solidFill>
                  <a:schemeClr val="accent6">
                    <a:lumMod val="50000"/>
                  </a:schemeClr>
                </a:solidFill>
              </a:rPr>
              <a:t> ?  </a:t>
            </a:r>
          </a:p>
        </p:txBody>
      </p:sp>
      <p:sp>
        <p:nvSpPr>
          <p:cNvPr id="7179" name="Téglalap 7"/>
          <p:cNvSpPr>
            <a:spLocks noChangeArrowheads="1"/>
          </p:cNvSpPr>
          <p:nvPr/>
        </p:nvSpPr>
        <p:spPr bwMode="auto">
          <a:xfrm>
            <a:off x="2628900" y="2005013"/>
            <a:ext cx="5969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hu-HU" sz="2000"/>
              <a:t>Delattre et al., Nature Physics (2009)</a:t>
            </a:r>
          </a:p>
        </p:txBody>
      </p:sp>
      <p:sp>
        <p:nvSpPr>
          <p:cNvPr id="7180" name="Téglalap 5"/>
          <p:cNvSpPr>
            <a:spLocks noChangeArrowheads="1"/>
          </p:cNvSpPr>
          <p:nvPr/>
        </p:nvSpPr>
        <p:spPr bwMode="auto">
          <a:xfrm>
            <a:off x="2832100" y="3389313"/>
            <a:ext cx="4038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hu-HU" sz="2000"/>
              <a:t>Sindel et al, PRL (2005)</a:t>
            </a:r>
          </a:p>
        </p:txBody>
      </p:sp>
      <p:sp>
        <p:nvSpPr>
          <p:cNvPr id="7181" name="Téglalap 30"/>
          <p:cNvSpPr>
            <a:spLocks noChangeArrowheads="1"/>
          </p:cNvSpPr>
          <p:nvPr/>
        </p:nvSpPr>
        <p:spPr bwMode="auto">
          <a:xfrm>
            <a:off x="1193800" y="3402013"/>
            <a:ext cx="54229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endParaRPr lang="hu-HU" sz="2000"/>
          </a:p>
        </p:txBody>
      </p:sp>
      <p:graphicFrame>
        <p:nvGraphicFramePr>
          <p:cNvPr id="7171" name="Object 3"/>
          <p:cNvGraphicFramePr>
            <a:graphicFrameLocks noChangeAspect="1"/>
          </p:cNvGraphicFramePr>
          <p:nvPr/>
        </p:nvGraphicFramePr>
        <p:xfrm>
          <a:off x="1587500" y="3417888"/>
          <a:ext cx="1198563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25" name="Equation" r:id="rId6" imgW="672840" imgH="177480" progId="Equation.3">
                  <p:embed/>
                </p:oleObj>
              </mc:Choice>
              <mc:Fallback>
                <p:oleObj name="Equation" r:id="rId6" imgW="672840" imgH="17748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7500" y="3417888"/>
                        <a:ext cx="1198563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C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2" name="Object 21"/>
          <p:cNvGraphicFramePr>
            <a:graphicFrameLocks noChangeAspect="1"/>
          </p:cNvGraphicFramePr>
          <p:nvPr/>
        </p:nvGraphicFramePr>
        <p:xfrm>
          <a:off x="2401888" y="4953000"/>
          <a:ext cx="1900237" cy="42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26" name="Equation" r:id="rId8" imgW="977760" imgH="215640" progId="Equation.3">
                  <p:embed/>
                </p:oleObj>
              </mc:Choice>
              <mc:Fallback>
                <p:oleObj name="Equation" r:id="rId8" imgW="977760" imgH="215640" progId="Equation.3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01888" y="4953000"/>
                        <a:ext cx="1900237" cy="422275"/>
                      </a:xfrm>
                      <a:prstGeom prst="rect">
                        <a:avLst/>
                      </a:prstGeom>
                      <a:solidFill>
                        <a:srgbClr val="FFCC9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38100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82" name="Jobbra nyíl 12"/>
          <p:cNvSpPr>
            <a:spLocks noChangeArrowheads="1"/>
          </p:cNvSpPr>
          <p:nvPr/>
        </p:nvSpPr>
        <p:spPr bwMode="auto">
          <a:xfrm>
            <a:off x="1536700" y="4470400"/>
            <a:ext cx="393700" cy="5207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CCCC"/>
          </a:solidFill>
          <a:ln w="28575" algn="ctr">
            <a:solidFill>
              <a:srgbClr val="CC66FF"/>
            </a:solidFill>
            <a:round/>
            <a:headEnd/>
            <a:tailEnd/>
          </a:ln>
        </p:spPr>
        <p:txBody>
          <a:bodyPr anchor="ctr"/>
          <a:lstStyle/>
          <a:p>
            <a:endParaRPr lang="hu-HU"/>
          </a:p>
        </p:txBody>
      </p:sp>
      <p:sp>
        <p:nvSpPr>
          <p:cNvPr id="14" name="Téglalap 13"/>
          <p:cNvSpPr/>
          <p:nvPr/>
        </p:nvSpPr>
        <p:spPr>
          <a:xfrm>
            <a:off x="3763963" y="4240213"/>
            <a:ext cx="226695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>
              <a:defRPr/>
            </a:pPr>
            <a:r>
              <a:rPr lang="hu-HU" b="1" dirty="0" err="1">
                <a:solidFill>
                  <a:schemeClr val="accent6">
                    <a:lumMod val="50000"/>
                  </a:schemeClr>
                </a:solidFill>
              </a:rPr>
              <a:t>Our</a:t>
            </a:r>
            <a:r>
              <a:rPr lang="hu-HU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hu-HU" b="1" dirty="0" err="1">
                <a:solidFill>
                  <a:schemeClr val="accent6">
                    <a:lumMod val="50000"/>
                  </a:schemeClr>
                </a:solidFill>
              </a:rPr>
              <a:t>questions</a:t>
            </a:r>
            <a:r>
              <a:rPr lang="hu-HU" b="1" dirty="0">
                <a:solidFill>
                  <a:schemeClr val="accent6">
                    <a:lumMod val="50000"/>
                  </a:schemeClr>
                </a:solidFill>
              </a:rPr>
              <a:t> ?</a:t>
            </a:r>
          </a:p>
        </p:txBody>
      </p:sp>
      <p:graphicFrame>
        <p:nvGraphicFramePr>
          <p:cNvPr id="7173" name="Object 5"/>
          <p:cNvGraphicFramePr>
            <a:graphicFrameLocks noChangeAspect="1"/>
          </p:cNvGraphicFramePr>
          <p:nvPr/>
        </p:nvGraphicFramePr>
        <p:xfrm>
          <a:off x="5387975" y="4941888"/>
          <a:ext cx="1925638" cy="42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27" name="Equation" r:id="rId10" imgW="990360" imgH="215640" progId="Equation.3">
                  <p:embed/>
                </p:oleObj>
              </mc:Choice>
              <mc:Fallback>
                <p:oleObj name="Equation" r:id="rId10" imgW="990360" imgH="21564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87975" y="4941888"/>
                        <a:ext cx="1925638" cy="422275"/>
                      </a:xfrm>
                      <a:prstGeom prst="rect">
                        <a:avLst/>
                      </a:prstGeom>
                      <a:solidFill>
                        <a:srgbClr val="FFCC9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38100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églalap 15"/>
          <p:cNvSpPr/>
          <p:nvPr/>
        </p:nvSpPr>
        <p:spPr>
          <a:xfrm>
            <a:off x="4932363" y="5319713"/>
            <a:ext cx="2967037" cy="7080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hu-HU" sz="2000" dirty="0">
                <a:solidFill>
                  <a:schemeClr val="accent6">
                    <a:lumMod val="50000"/>
                  </a:schemeClr>
                </a:solidFill>
              </a:rPr>
              <a:t>(</a:t>
            </a:r>
            <a:r>
              <a:rPr lang="hu-HU" sz="2000" dirty="0" err="1">
                <a:solidFill>
                  <a:schemeClr val="accent6">
                    <a:lumMod val="50000"/>
                  </a:schemeClr>
                </a:solidFill>
              </a:rPr>
              <a:t>non-equilibrium</a:t>
            </a:r>
            <a:r>
              <a:rPr lang="hu-HU" sz="20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hu-HU" sz="2000" dirty="0" err="1">
                <a:solidFill>
                  <a:schemeClr val="accent6">
                    <a:lumMod val="50000"/>
                  </a:schemeClr>
                </a:solidFill>
              </a:rPr>
              <a:t>linear</a:t>
            </a:r>
            <a:r>
              <a:rPr lang="hu-HU" sz="20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hu-HU" sz="2000" dirty="0" err="1">
                <a:solidFill>
                  <a:schemeClr val="accent6">
                    <a:lumMod val="50000"/>
                  </a:schemeClr>
                </a:solidFill>
              </a:rPr>
              <a:t>conducatence</a:t>
            </a:r>
            <a:r>
              <a:rPr lang="hu-HU" sz="2000" dirty="0">
                <a:solidFill>
                  <a:schemeClr val="accent6">
                    <a:lumMod val="50000"/>
                  </a:schemeClr>
                </a:solidFill>
              </a:rPr>
              <a:t>)</a:t>
            </a:r>
          </a:p>
        </p:txBody>
      </p:sp>
      <p:sp>
        <p:nvSpPr>
          <p:cNvPr id="7185" name="Téglalap 16"/>
          <p:cNvSpPr>
            <a:spLocks noChangeArrowheads="1"/>
          </p:cNvSpPr>
          <p:nvPr/>
        </p:nvSpPr>
        <p:spPr bwMode="auto">
          <a:xfrm>
            <a:off x="2746375" y="6145213"/>
            <a:ext cx="35083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hu-HU" sz="2000"/>
              <a:t>Explore only                    regime</a:t>
            </a:r>
          </a:p>
        </p:txBody>
      </p:sp>
      <p:graphicFrame>
        <p:nvGraphicFramePr>
          <p:cNvPr id="7174" name="Object 6"/>
          <p:cNvGraphicFramePr>
            <a:graphicFrameLocks noChangeAspect="1"/>
          </p:cNvGraphicFramePr>
          <p:nvPr/>
        </p:nvGraphicFramePr>
        <p:xfrm>
          <a:off x="4295775" y="6186488"/>
          <a:ext cx="1011238" cy="42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28" name="Equation" r:id="rId12" imgW="520560" imgH="215640" progId="Equation.3">
                  <p:embed/>
                </p:oleObj>
              </mc:Choice>
              <mc:Fallback>
                <p:oleObj name="Equation" r:id="rId12" imgW="520560" imgH="21564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95775" y="6186488"/>
                        <a:ext cx="1011238" cy="422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CC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186" name="Picture 14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970713" y="804863"/>
            <a:ext cx="1779587" cy="1674812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</p:pic>
      <p:sp>
        <p:nvSpPr>
          <p:cNvPr id="7187" name="Szabadkézi sokszög 19"/>
          <p:cNvSpPr>
            <a:spLocks/>
          </p:cNvSpPr>
          <p:nvPr/>
        </p:nvSpPr>
        <p:spPr bwMode="auto">
          <a:xfrm>
            <a:off x="5499100" y="1663700"/>
            <a:ext cx="1485900" cy="127000"/>
          </a:xfrm>
          <a:custGeom>
            <a:avLst/>
            <a:gdLst>
              <a:gd name="T0" fmla="*/ 0 w 1155700"/>
              <a:gd name="T1" fmla="*/ 27609 h 584200"/>
              <a:gd name="T2" fmla="*/ 692798 w 1155700"/>
              <a:gd name="T3" fmla="*/ 7802 h 584200"/>
              <a:gd name="T4" fmla="*/ 1910443 w 1155700"/>
              <a:gd name="T5" fmla="*/ 0 h 584200"/>
              <a:gd name="T6" fmla="*/ 0 60000 65536"/>
              <a:gd name="T7" fmla="*/ 0 60000 65536"/>
              <a:gd name="T8" fmla="*/ 0 60000 65536"/>
              <a:gd name="T9" fmla="*/ 0 w 1155700"/>
              <a:gd name="T10" fmla="*/ 0 h 584200"/>
              <a:gd name="T11" fmla="*/ 1155700 w 1155700"/>
              <a:gd name="T12" fmla="*/ 584200 h 5842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155700" h="584200">
                <a:moveTo>
                  <a:pt x="0" y="584200"/>
                </a:moveTo>
                <a:cubicBezTo>
                  <a:pt x="113241" y="423333"/>
                  <a:pt x="226483" y="262467"/>
                  <a:pt x="419100" y="165100"/>
                </a:cubicBezTo>
                <a:cubicBezTo>
                  <a:pt x="611717" y="67733"/>
                  <a:pt x="883708" y="33866"/>
                  <a:pt x="1155700" y="0"/>
                </a:cubicBezTo>
              </a:path>
            </a:pathLst>
          </a:custGeom>
          <a:noFill/>
          <a:ln w="25400" cap="flat" cmpd="sng" algn="ctr">
            <a:solidFill>
              <a:srgbClr val="FF9966"/>
            </a:solidFill>
            <a:prstDash val="solid"/>
            <a:round/>
            <a:headEnd type="none" w="med" len="med"/>
            <a:tailEnd type="arrow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7188" name="Téglalap 19"/>
          <p:cNvSpPr>
            <a:spLocks noChangeArrowheads="1"/>
          </p:cNvSpPr>
          <p:nvPr/>
        </p:nvSpPr>
        <p:spPr bwMode="auto">
          <a:xfrm>
            <a:off x="1155700" y="3775075"/>
            <a:ext cx="56261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hu-HU" sz="2000">
                <a:latin typeface="Times" pitchFamily="18" charset="0"/>
              </a:rPr>
              <a:t>Perturbative  calculations:  </a:t>
            </a:r>
            <a:r>
              <a:rPr lang="de-DE" sz="2000"/>
              <a:t>Korb </a:t>
            </a:r>
            <a:r>
              <a:rPr lang="hu-HU" sz="2000"/>
              <a:t>et al</a:t>
            </a:r>
            <a:r>
              <a:rPr lang="de-DE" sz="2000"/>
              <a:t>,</a:t>
            </a:r>
            <a:r>
              <a:rPr lang="hu-HU" sz="2000"/>
              <a:t> PRB (2007)</a:t>
            </a:r>
          </a:p>
        </p:txBody>
      </p:sp>
      <p:sp>
        <p:nvSpPr>
          <p:cNvPr id="7189" name="Téglalap 20"/>
          <p:cNvSpPr>
            <a:spLocks noChangeArrowheads="1"/>
          </p:cNvSpPr>
          <p:nvPr/>
        </p:nvSpPr>
        <p:spPr bwMode="auto">
          <a:xfrm>
            <a:off x="1104900" y="3038475"/>
            <a:ext cx="56261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hu-HU" altLang="en-US" sz="2000">
                <a:latin typeface="Times" pitchFamily="18" charset="0"/>
              </a:rPr>
              <a:t>Toulouse Limit:  Schiller and Herschfield (1998)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178" name="Rectangle 2"/>
          <p:cNvSpPr>
            <a:spLocks noChangeArrowheads="1"/>
          </p:cNvSpPr>
          <p:nvPr/>
        </p:nvSpPr>
        <p:spPr bwMode="auto">
          <a:xfrm>
            <a:off x="0" y="15875"/>
            <a:ext cx="9144000" cy="974725"/>
          </a:xfrm>
          <a:prstGeom prst="rect">
            <a:avLst/>
          </a:prstGeom>
          <a:gradFill rotWithShape="1">
            <a:gsLst>
              <a:gs pos="0">
                <a:srgbClr val="CCCCFF">
                  <a:gamma/>
                  <a:shade val="76471"/>
                  <a:invGamma/>
                </a:srgbClr>
              </a:gs>
              <a:gs pos="50000">
                <a:srgbClr val="CCCCFF"/>
              </a:gs>
              <a:gs pos="100000">
                <a:srgbClr val="CCCCFF">
                  <a:gamma/>
                  <a:shade val="76471"/>
                  <a:invGamma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anchor="ctr"/>
          <a:lstStyle/>
          <a:p>
            <a:pPr>
              <a:defRPr/>
            </a:pPr>
            <a:r>
              <a:rPr lang="hu-HU" altLang="en-US" sz="3200" b="1" dirty="0" err="1">
                <a:solidFill>
                  <a:srgbClr val="000099"/>
                </a:solidFill>
              </a:rPr>
              <a:t>Computing</a:t>
            </a:r>
            <a:r>
              <a:rPr lang="hu-HU" altLang="en-US" sz="3200" b="1" dirty="0">
                <a:solidFill>
                  <a:srgbClr val="000099"/>
                </a:solidFill>
              </a:rPr>
              <a:t> </a:t>
            </a:r>
            <a:r>
              <a:rPr lang="hu-HU" altLang="en-US" sz="3200" b="1" dirty="0" err="1">
                <a:solidFill>
                  <a:srgbClr val="000099"/>
                </a:solidFill>
              </a:rPr>
              <a:t>the</a:t>
            </a:r>
            <a:r>
              <a:rPr lang="hu-HU" altLang="en-US" sz="3200" b="1" dirty="0">
                <a:solidFill>
                  <a:srgbClr val="000099"/>
                </a:solidFill>
              </a:rPr>
              <a:t> </a:t>
            </a:r>
            <a:r>
              <a:rPr lang="hu-HU" altLang="en-US" sz="3200" b="1" dirty="0" err="1">
                <a:solidFill>
                  <a:srgbClr val="000099"/>
                </a:solidFill>
              </a:rPr>
              <a:t>noise</a:t>
            </a:r>
            <a:endParaRPr lang="en-US" altLang="en-US" sz="2800" dirty="0">
              <a:solidFill>
                <a:srgbClr val="000099"/>
              </a:solidFill>
            </a:endParaRPr>
          </a:p>
        </p:txBody>
      </p:sp>
      <p:pic>
        <p:nvPicPr>
          <p:cNvPr id="17412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65475" y="5824538"/>
            <a:ext cx="5386388" cy="52705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</p:pic>
      <p:grpSp>
        <p:nvGrpSpPr>
          <p:cNvPr id="17413" name="Csoportba foglalás 10"/>
          <p:cNvGrpSpPr>
            <a:grpSpLocks/>
          </p:cNvGrpSpPr>
          <p:nvPr/>
        </p:nvGrpSpPr>
        <p:grpSpPr bwMode="auto">
          <a:xfrm>
            <a:off x="862013" y="5884863"/>
            <a:ext cx="1865312" cy="514350"/>
            <a:chOff x="763589" y="3151189"/>
            <a:chExt cx="1865312" cy="514860"/>
          </a:xfrm>
        </p:grpSpPr>
        <p:pic>
          <p:nvPicPr>
            <p:cNvPr id="17442" name="Picture 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63589" y="3151189"/>
              <a:ext cx="1865312" cy="514860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</p:spPr>
        </p:pic>
        <p:graphicFrame>
          <p:nvGraphicFramePr>
            <p:cNvPr id="17410" name="Object 2"/>
            <p:cNvGraphicFramePr>
              <a:graphicFrameLocks noChangeAspect="1"/>
            </p:cNvGraphicFramePr>
            <p:nvPr/>
          </p:nvGraphicFramePr>
          <p:xfrm>
            <a:off x="1726542" y="3202573"/>
            <a:ext cx="303212" cy="1635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424" name="Equation" r:id="rId6" imgW="139680" imgH="75960" progId="Equation.3">
                    <p:embed/>
                  </p:oleObj>
                </mc:Choice>
                <mc:Fallback>
                  <p:oleObj name="Equation" r:id="rId6" imgW="139680" imgH="75960" progId="Equation.3">
                    <p:embed/>
                    <p:pic>
                      <p:nvPicPr>
                        <p:cNvPr id="0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26542" y="3202573"/>
                          <a:ext cx="303212" cy="163512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chemeClr val="hlink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17414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428750" y="4213225"/>
            <a:ext cx="5888038" cy="1354138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</p:pic>
      <p:sp>
        <p:nvSpPr>
          <p:cNvPr id="17415" name="Téglalap 11"/>
          <p:cNvSpPr>
            <a:spLocks noChangeArrowheads="1"/>
          </p:cNvSpPr>
          <p:nvPr/>
        </p:nvSpPr>
        <p:spPr bwMode="auto">
          <a:xfrm>
            <a:off x="1150938" y="4194175"/>
            <a:ext cx="6289675" cy="1365250"/>
          </a:xfrm>
          <a:prstGeom prst="rect">
            <a:avLst/>
          </a:prstGeom>
          <a:noFill/>
          <a:ln w="28575" algn="ctr">
            <a:solidFill>
              <a:srgbClr val="CC00FF"/>
            </a:solidFill>
            <a:round/>
            <a:headEnd/>
            <a:tailEnd/>
          </a:ln>
        </p:spPr>
        <p:txBody>
          <a:bodyPr anchor="ctr"/>
          <a:lstStyle/>
          <a:p>
            <a:endParaRPr lang="hu-HU"/>
          </a:p>
        </p:txBody>
      </p:sp>
      <p:sp>
        <p:nvSpPr>
          <p:cNvPr id="17416" name="Téglalap 10"/>
          <p:cNvSpPr>
            <a:spLocks noChangeArrowheads="1"/>
          </p:cNvSpPr>
          <p:nvPr/>
        </p:nvSpPr>
        <p:spPr bwMode="auto">
          <a:xfrm>
            <a:off x="222250" y="1382713"/>
            <a:ext cx="412591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altLang="en-US" b="1">
                <a:solidFill>
                  <a:srgbClr val="000099"/>
                </a:solidFill>
              </a:rPr>
              <a:t>Functional RG noise formula:</a:t>
            </a:r>
            <a:endParaRPr lang="en-US" altLang="en-US" sz="2000">
              <a:solidFill>
                <a:srgbClr val="000099"/>
              </a:solidFill>
            </a:endParaRPr>
          </a:p>
        </p:txBody>
      </p:sp>
      <p:grpSp>
        <p:nvGrpSpPr>
          <p:cNvPr id="17417" name="Csoportba foglalás 57"/>
          <p:cNvGrpSpPr>
            <a:grpSpLocks/>
          </p:cNvGrpSpPr>
          <p:nvPr/>
        </p:nvGrpSpPr>
        <p:grpSpPr bwMode="auto">
          <a:xfrm>
            <a:off x="2519363" y="2420938"/>
            <a:ext cx="3514725" cy="927100"/>
            <a:chOff x="701675" y="2432050"/>
            <a:chExt cx="3514725" cy="927100"/>
          </a:xfrm>
        </p:grpSpPr>
        <p:cxnSp>
          <p:nvCxnSpPr>
            <p:cNvPr id="17419" name="Egyenes összekötő 23"/>
            <p:cNvCxnSpPr>
              <a:cxnSpLocks noChangeShapeType="1"/>
            </p:cNvCxnSpPr>
            <p:nvPr/>
          </p:nvCxnSpPr>
          <p:spPr bwMode="auto">
            <a:xfrm>
              <a:off x="701675" y="2573338"/>
              <a:ext cx="3149600" cy="0"/>
            </a:xfrm>
            <a:prstGeom prst="line">
              <a:avLst/>
            </a:prstGeom>
            <a:noFill/>
            <a:ln w="19050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7420" name="Egyenes összekötő 24"/>
            <p:cNvCxnSpPr>
              <a:cxnSpLocks noChangeShapeType="1"/>
            </p:cNvCxnSpPr>
            <p:nvPr/>
          </p:nvCxnSpPr>
          <p:spPr bwMode="auto">
            <a:xfrm>
              <a:off x="701675" y="3203575"/>
              <a:ext cx="3195638" cy="0"/>
            </a:xfrm>
            <a:prstGeom prst="line">
              <a:avLst/>
            </a:prstGeom>
            <a:noFill/>
            <a:ln w="19050" algn="ctr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17421" name="Szabadkézi sokszög 28"/>
            <p:cNvSpPr>
              <a:spLocks/>
            </p:cNvSpPr>
            <p:nvPr/>
          </p:nvSpPr>
          <p:spPr bwMode="auto">
            <a:xfrm>
              <a:off x="3821113" y="2571750"/>
              <a:ext cx="395287" cy="631825"/>
            </a:xfrm>
            <a:custGeom>
              <a:avLst/>
              <a:gdLst>
                <a:gd name="T0" fmla="*/ 0 w 395690"/>
                <a:gd name="T1" fmla="*/ 0 h 632564"/>
                <a:gd name="T2" fmla="*/ 254950 w 395690"/>
                <a:gd name="T3" fmla="*/ 47334 h 632564"/>
                <a:gd name="T4" fmla="*/ 387004 w 395690"/>
                <a:gd name="T5" fmla="*/ 300867 h 632564"/>
                <a:gd name="T6" fmla="*/ 299817 w 395690"/>
                <a:gd name="T7" fmla="*/ 540655 h 632564"/>
                <a:gd name="T8" fmla="*/ 75478 w 395690"/>
                <a:gd name="T9" fmla="*/ 630350 h 63256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95690"/>
                <a:gd name="T16" fmla="*/ 0 h 632564"/>
                <a:gd name="T17" fmla="*/ 395690 w 395690"/>
                <a:gd name="T18" fmla="*/ 632564 h 63256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95690" h="632564">
                  <a:moveTo>
                    <a:pt x="0" y="0"/>
                  </a:moveTo>
                  <a:cubicBezTo>
                    <a:pt x="89117" y="761"/>
                    <a:pt x="203112" y="10498"/>
                    <a:pt x="255730" y="47499"/>
                  </a:cubicBezTo>
                  <a:cubicBezTo>
                    <a:pt x="323938" y="97330"/>
                    <a:pt x="380688" y="219415"/>
                    <a:pt x="388189" y="301924"/>
                  </a:cubicBezTo>
                  <a:cubicBezTo>
                    <a:pt x="395690" y="384433"/>
                    <a:pt x="352815" y="487447"/>
                    <a:pt x="300735" y="542554"/>
                  </a:cubicBezTo>
                  <a:cubicBezTo>
                    <a:pt x="248655" y="597661"/>
                    <a:pt x="196109" y="623580"/>
                    <a:pt x="75709" y="632564"/>
                  </a:cubicBezTo>
                </a:path>
              </a:pathLst>
            </a:custGeom>
            <a:noFill/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cxnSp>
          <p:nvCxnSpPr>
            <p:cNvPr id="17422" name="Egyenes összekötő 34"/>
            <p:cNvCxnSpPr>
              <a:cxnSpLocks noChangeShapeType="1"/>
              <a:endCxn id="17421" idx="0"/>
            </p:cNvCxnSpPr>
            <p:nvPr/>
          </p:nvCxnSpPr>
          <p:spPr bwMode="auto">
            <a:xfrm>
              <a:off x="3716338" y="2528888"/>
              <a:ext cx="104775" cy="42862"/>
            </a:xfrm>
            <a:prstGeom prst="line">
              <a:avLst/>
            </a:prstGeom>
            <a:noFill/>
            <a:ln w="19050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7423" name="Egyenes összekötő 36"/>
            <p:cNvCxnSpPr>
              <a:cxnSpLocks noChangeShapeType="1"/>
              <a:stCxn id="17421" idx="0"/>
            </p:cNvCxnSpPr>
            <p:nvPr/>
          </p:nvCxnSpPr>
          <p:spPr bwMode="auto">
            <a:xfrm flipH="1">
              <a:off x="3716338" y="2571750"/>
              <a:ext cx="104775" cy="47625"/>
            </a:xfrm>
            <a:prstGeom prst="line">
              <a:avLst/>
            </a:prstGeom>
            <a:noFill/>
            <a:ln w="19050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7424" name="Egyenes összekötő 39"/>
            <p:cNvCxnSpPr>
              <a:cxnSpLocks noChangeShapeType="1"/>
            </p:cNvCxnSpPr>
            <p:nvPr/>
          </p:nvCxnSpPr>
          <p:spPr bwMode="auto">
            <a:xfrm flipV="1">
              <a:off x="3716338" y="3160713"/>
              <a:ext cx="104775" cy="42862"/>
            </a:xfrm>
            <a:prstGeom prst="line">
              <a:avLst/>
            </a:prstGeom>
            <a:noFill/>
            <a:ln w="19050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7425" name="Egyenes összekötő 40"/>
            <p:cNvCxnSpPr>
              <a:cxnSpLocks noChangeShapeType="1"/>
            </p:cNvCxnSpPr>
            <p:nvPr/>
          </p:nvCxnSpPr>
          <p:spPr bwMode="auto">
            <a:xfrm flipH="1" flipV="1">
              <a:off x="3716338" y="3203575"/>
              <a:ext cx="104775" cy="47625"/>
            </a:xfrm>
            <a:prstGeom prst="line">
              <a:avLst/>
            </a:prstGeom>
            <a:noFill/>
            <a:ln w="19050" algn="ctr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42" name="Háromszög 41"/>
            <p:cNvSpPr/>
            <p:nvPr/>
          </p:nvSpPr>
          <p:spPr bwMode="auto">
            <a:xfrm rot="8096783">
              <a:off x="1671637" y="2528887"/>
              <a:ext cx="179388" cy="134938"/>
            </a:xfrm>
            <a:prstGeom prst="triangl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3" name="Háromszög 42"/>
            <p:cNvSpPr/>
            <p:nvPr/>
          </p:nvSpPr>
          <p:spPr bwMode="auto">
            <a:xfrm rot="18745833">
              <a:off x="2705893" y="3113881"/>
              <a:ext cx="180975" cy="134938"/>
            </a:xfrm>
            <a:prstGeom prst="triangl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428" name="Szabadkézi sokszög 44"/>
            <p:cNvSpPr>
              <a:spLocks/>
            </p:cNvSpPr>
            <p:nvPr/>
          </p:nvSpPr>
          <p:spPr bwMode="auto">
            <a:xfrm>
              <a:off x="1806575" y="2662238"/>
              <a:ext cx="944563" cy="452437"/>
            </a:xfrm>
            <a:custGeom>
              <a:avLst/>
              <a:gdLst>
                <a:gd name="T0" fmla="*/ 0 w 945105"/>
                <a:gd name="T1" fmla="*/ 1597 h 451638"/>
                <a:gd name="T2" fmla="*/ 401155 w 945105"/>
                <a:gd name="T3" fmla="*/ 39406 h 451638"/>
                <a:gd name="T4" fmla="*/ 787838 w 945105"/>
                <a:gd name="T5" fmla="*/ 218152 h 451638"/>
                <a:gd name="T6" fmla="*/ 943480 w 945105"/>
                <a:gd name="T7" fmla="*/ 454039 h 45163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45105"/>
                <a:gd name="T13" fmla="*/ 0 h 451638"/>
                <a:gd name="T14" fmla="*/ 945105 w 945105"/>
                <a:gd name="T15" fmla="*/ 451638 h 45163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45105" h="451638">
                  <a:moveTo>
                    <a:pt x="0" y="1588"/>
                  </a:moveTo>
                  <a:cubicBezTo>
                    <a:pt x="155575" y="0"/>
                    <a:pt x="270313" y="3296"/>
                    <a:pt x="401845" y="39198"/>
                  </a:cubicBezTo>
                  <a:cubicBezTo>
                    <a:pt x="533378" y="75100"/>
                    <a:pt x="698652" y="148258"/>
                    <a:pt x="789195" y="216998"/>
                  </a:cubicBezTo>
                  <a:cubicBezTo>
                    <a:pt x="879738" y="285738"/>
                    <a:pt x="892717" y="371204"/>
                    <a:pt x="945105" y="451638"/>
                  </a:cubicBezTo>
                </a:path>
              </a:pathLst>
            </a:custGeom>
            <a:noFill/>
            <a:ln w="1905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7429" name="Szabadkézi sokszög 45"/>
            <p:cNvSpPr>
              <a:spLocks/>
            </p:cNvSpPr>
            <p:nvPr/>
          </p:nvSpPr>
          <p:spPr bwMode="auto">
            <a:xfrm rot="10800000">
              <a:off x="1806575" y="2663825"/>
              <a:ext cx="944563" cy="452438"/>
            </a:xfrm>
            <a:custGeom>
              <a:avLst/>
              <a:gdLst>
                <a:gd name="T0" fmla="*/ 0 w 945105"/>
                <a:gd name="T1" fmla="*/ 1597 h 451638"/>
                <a:gd name="T2" fmla="*/ 405147 w 945105"/>
                <a:gd name="T3" fmla="*/ 36709 h 451638"/>
                <a:gd name="T4" fmla="*/ 791831 w 945105"/>
                <a:gd name="T5" fmla="*/ 215455 h 451638"/>
                <a:gd name="T6" fmla="*/ 943480 w 945105"/>
                <a:gd name="T7" fmla="*/ 454042 h 45163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45105"/>
                <a:gd name="T13" fmla="*/ 0 h 451638"/>
                <a:gd name="T14" fmla="*/ 945105 w 945105"/>
                <a:gd name="T15" fmla="*/ 451638 h 45163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45105" h="451638">
                  <a:moveTo>
                    <a:pt x="0" y="1588"/>
                  </a:moveTo>
                  <a:cubicBezTo>
                    <a:pt x="155575" y="0"/>
                    <a:pt x="273646" y="1060"/>
                    <a:pt x="405845" y="36514"/>
                  </a:cubicBezTo>
                  <a:cubicBezTo>
                    <a:pt x="538044" y="71968"/>
                    <a:pt x="703318" y="145127"/>
                    <a:pt x="793195" y="214314"/>
                  </a:cubicBezTo>
                  <a:cubicBezTo>
                    <a:pt x="883072" y="283501"/>
                    <a:pt x="892717" y="371204"/>
                    <a:pt x="945105" y="451638"/>
                  </a:cubicBezTo>
                </a:path>
              </a:pathLst>
            </a:custGeom>
            <a:noFill/>
            <a:ln w="1905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</p:spPr>
          <p:txBody>
            <a:bodyPr anchor="ctr"/>
            <a:lstStyle/>
            <a:p>
              <a:endParaRPr lang="en-US"/>
            </a:p>
          </p:txBody>
        </p:sp>
        <p:cxnSp>
          <p:nvCxnSpPr>
            <p:cNvPr id="17430" name="Egyenes összekötő 47"/>
            <p:cNvCxnSpPr>
              <a:cxnSpLocks noChangeShapeType="1"/>
            </p:cNvCxnSpPr>
            <p:nvPr/>
          </p:nvCxnSpPr>
          <p:spPr bwMode="auto">
            <a:xfrm rot="16200000" flipH="1">
              <a:off x="2368550" y="2730500"/>
              <a:ext cx="90488" cy="46038"/>
            </a:xfrm>
            <a:prstGeom prst="line">
              <a:avLst/>
            </a:prstGeom>
            <a:noFill/>
            <a:ln w="19050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7431" name="Egyenes összekötő 50"/>
            <p:cNvCxnSpPr>
              <a:cxnSpLocks noChangeShapeType="1"/>
            </p:cNvCxnSpPr>
            <p:nvPr/>
          </p:nvCxnSpPr>
          <p:spPr bwMode="auto">
            <a:xfrm rot="10800000">
              <a:off x="2346325" y="2798763"/>
              <a:ext cx="90488" cy="0"/>
            </a:xfrm>
            <a:prstGeom prst="line">
              <a:avLst/>
            </a:prstGeom>
            <a:noFill/>
            <a:ln w="19050" algn="ctr">
              <a:solidFill>
                <a:schemeClr val="tx1"/>
              </a:solidFill>
              <a:round/>
              <a:headEnd/>
              <a:tailEnd/>
            </a:ln>
          </p:spPr>
        </p:cxnSp>
        <p:grpSp>
          <p:nvGrpSpPr>
            <p:cNvPr id="17432" name="Csoportba foglalás 55"/>
            <p:cNvGrpSpPr>
              <a:grpSpLocks/>
            </p:cNvGrpSpPr>
            <p:nvPr/>
          </p:nvGrpSpPr>
          <p:grpSpPr bwMode="auto">
            <a:xfrm rot="10800000">
              <a:off x="1941513" y="2889250"/>
              <a:ext cx="88900" cy="90488"/>
              <a:chOff x="3059215" y="2636296"/>
              <a:chExt cx="90012" cy="90011"/>
            </a:xfrm>
          </p:grpSpPr>
          <p:cxnSp>
            <p:nvCxnSpPr>
              <p:cNvPr id="17440" name="Egyenes összekötő 53"/>
              <p:cNvCxnSpPr>
                <a:cxnSpLocks noChangeShapeType="1"/>
              </p:cNvCxnSpPr>
              <p:nvPr/>
            </p:nvCxnSpPr>
            <p:spPr bwMode="auto">
              <a:xfrm rot="5400000" flipH="1">
                <a:off x="3081720" y="2658797"/>
                <a:ext cx="90007" cy="45006"/>
              </a:xfrm>
              <a:prstGeom prst="line">
                <a:avLst/>
              </a:prstGeom>
              <a:noFill/>
              <a:ln w="19050" algn="ctr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7441" name="Egyenes összekötő 54"/>
              <p:cNvCxnSpPr>
                <a:cxnSpLocks noChangeShapeType="1"/>
              </p:cNvCxnSpPr>
              <p:nvPr/>
            </p:nvCxnSpPr>
            <p:spPr bwMode="auto">
              <a:xfrm>
                <a:off x="3059215" y="2726305"/>
                <a:ext cx="90012" cy="2"/>
              </a:xfrm>
              <a:prstGeom prst="line">
                <a:avLst/>
              </a:prstGeom>
              <a:noFill/>
              <a:ln w="19050" algn="ctr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sp>
          <p:nvSpPr>
            <p:cNvPr id="17433" name="Szabadkézi sokszög 56"/>
            <p:cNvSpPr>
              <a:spLocks/>
            </p:cNvSpPr>
            <p:nvPr/>
          </p:nvSpPr>
          <p:spPr bwMode="auto">
            <a:xfrm>
              <a:off x="1806575" y="2432050"/>
              <a:ext cx="1079500" cy="727075"/>
            </a:xfrm>
            <a:custGeom>
              <a:avLst/>
              <a:gdLst>
                <a:gd name="T0" fmla="*/ 0 w 1080121"/>
                <a:gd name="T1" fmla="*/ 52397 h 727580"/>
                <a:gd name="T2" fmla="*/ 539129 w 1080121"/>
                <a:gd name="T3" fmla="*/ 52398 h 727580"/>
                <a:gd name="T4" fmla="*/ 988402 w 1080121"/>
                <a:gd name="T5" fmla="*/ 366776 h 727580"/>
                <a:gd name="T6" fmla="*/ 1078259 w 1080121"/>
                <a:gd name="T7" fmla="*/ 726066 h 72758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0121"/>
                <a:gd name="T13" fmla="*/ 0 h 727580"/>
                <a:gd name="T14" fmla="*/ 1080121 w 1080121"/>
                <a:gd name="T15" fmla="*/ 727580 h 72758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0121" h="727580">
                  <a:moveTo>
                    <a:pt x="0" y="52505"/>
                  </a:moveTo>
                  <a:cubicBezTo>
                    <a:pt x="71803" y="24999"/>
                    <a:pt x="375041" y="0"/>
                    <a:pt x="540059" y="52506"/>
                  </a:cubicBezTo>
                  <a:cubicBezTo>
                    <a:pt x="705077" y="105012"/>
                    <a:pt x="916194" y="215884"/>
                    <a:pt x="990109" y="367541"/>
                  </a:cubicBezTo>
                  <a:cubicBezTo>
                    <a:pt x="1074944" y="508538"/>
                    <a:pt x="1069008" y="557717"/>
                    <a:pt x="1080121" y="727580"/>
                  </a:cubicBezTo>
                </a:path>
              </a:pathLst>
            </a:cu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7434" name="Szabadkézi sokszög 57"/>
            <p:cNvSpPr>
              <a:spLocks/>
            </p:cNvSpPr>
            <p:nvPr/>
          </p:nvSpPr>
          <p:spPr bwMode="auto">
            <a:xfrm>
              <a:off x="1671638" y="2619375"/>
              <a:ext cx="1079500" cy="739775"/>
            </a:xfrm>
            <a:custGeom>
              <a:avLst/>
              <a:gdLst>
                <a:gd name="T0" fmla="*/ 1078261 w 1080120"/>
                <a:gd name="T1" fmla="*/ 674027 h 740158"/>
                <a:gd name="T2" fmla="*/ 573970 w 1080120"/>
                <a:gd name="T3" fmla="*/ 703821 h 740158"/>
                <a:gd name="T4" fmla="*/ 136575 w 1080120"/>
                <a:gd name="T5" fmla="*/ 462895 h 740158"/>
                <a:gd name="T6" fmla="*/ 0 w 1080120"/>
                <a:gd name="T7" fmla="*/ 0 h 74015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0120"/>
                <a:gd name="T13" fmla="*/ 0 h 740158"/>
                <a:gd name="T14" fmla="*/ 1080120 w 1080120"/>
                <a:gd name="T15" fmla="*/ 740158 h 74015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0120" h="740158">
                  <a:moveTo>
                    <a:pt x="1080120" y="675074"/>
                  </a:moveTo>
                  <a:cubicBezTo>
                    <a:pt x="931424" y="726932"/>
                    <a:pt x="732178" y="740158"/>
                    <a:pt x="574960" y="704915"/>
                  </a:cubicBezTo>
                  <a:cubicBezTo>
                    <a:pt x="417742" y="669672"/>
                    <a:pt x="232637" y="581101"/>
                    <a:pt x="136810" y="463615"/>
                  </a:cubicBezTo>
                  <a:cubicBezTo>
                    <a:pt x="40983" y="346129"/>
                    <a:pt x="24341" y="215371"/>
                    <a:pt x="0" y="0"/>
                  </a:cubicBezTo>
                </a:path>
              </a:pathLst>
            </a:cu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ctr"/>
            <a:lstStyle/>
            <a:p>
              <a:endParaRPr lang="en-US"/>
            </a:p>
          </p:txBody>
        </p:sp>
        <p:cxnSp>
          <p:nvCxnSpPr>
            <p:cNvPr id="17435" name="Egyenes összekötő 58"/>
            <p:cNvCxnSpPr>
              <a:cxnSpLocks noChangeShapeType="1"/>
            </p:cNvCxnSpPr>
            <p:nvPr/>
          </p:nvCxnSpPr>
          <p:spPr bwMode="auto">
            <a:xfrm rot="16200000" flipH="1">
              <a:off x="2413794" y="2461419"/>
              <a:ext cx="90488" cy="44450"/>
            </a:xfrm>
            <a:prstGeom prst="line">
              <a:avLst/>
            </a:prstGeom>
            <a:noFill/>
            <a:ln w="19050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7436" name="Egyenes összekötő 59"/>
            <p:cNvCxnSpPr>
              <a:cxnSpLocks noChangeShapeType="1"/>
            </p:cNvCxnSpPr>
            <p:nvPr/>
          </p:nvCxnSpPr>
          <p:spPr bwMode="auto">
            <a:xfrm rot="10800000">
              <a:off x="2390775" y="2528888"/>
              <a:ext cx="90488" cy="0"/>
            </a:xfrm>
            <a:prstGeom prst="line">
              <a:avLst/>
            </a:prstGeom>
            <a:noFill/>
            <a:ln w="19050" algn="ctr">
              <a:solidFill>
                <a:schemeClr val="tx1"/>
              </a:solidFill>
              <a:round/>
              <a:headEnd/>
              <a:tailEnd/>
            </a:ln>
          </p:spPr>
        </p:cxnSp>
        <p:grpSp>
          <p:nvGrpSpPr>
            <p:cNvPr id="17437" name="Csoportba foglalás 60"/>
            <p:cNvGrpSpPr>
              <a:grpSpLocks/>
            </p:cNvGrpSpPr>
            <p:nvPr/>
          </p:nvGrpSpPr>
          <p:grpSpPr bwMode="auto">
            <a:xfrm rot="10800000">
              <a:off x="2030413" y="3249613"/>
              <a:ext cx="90487" cy="88900"/>
              <a:chOff x="3059215" y="2636296"/>
              <a:chExt cx="90012" cy="90011"/>
            </a:xfrm>
          </p:grpSpPr>
          <p:cxnSp>
            <p:nvCxnSpPr>
              <p:cNvPr id="17438" name="Egyenes összekötő 61"/>
              <p:cNvCxnSpPr>
                <a:cxnSpLocks noChangeShapeType="1"/>
              </p:cNvCxnSpPr>
              <p:nvPr/>
            </p:nvCxnSpPr>
            <p:spPr bwMode="auto">
              <a:xfrm rot="5400000" flipH="1">
                <a:off x="3081720" y="2658797"/>
                <a:ext cx="90007" cy="45006"/>
              </a:xfrm>
              <a:prstGeom prst="line">
                <a:avLst/>
              </a:prstGeom>
              <a:noFill/>
              <a:ln w="19050" algn="ctr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7439" name="Egyenes összekötő 62"/>
              <p:cNvCxnSpPr>
                <a:cxnSpLocks noChangeShapeType="1"/>
              </p:cNvCxnSpPr>
              <p:nvPr/>
            </p:nvCxnSpPr>
            <p:spPr bwMode="auto">
              <a:xfrm>
                <a:off x="3059215" y="2726305"/>
                <a:ext cx="90012" cy="2"/>
              </a:xfrm>
              <a:prstGeom prst="line">
                <a:avLst/>
              </a:prstGeom>
              <a:noFill/>
              <a:ln w="19050" algn="ctr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</p:grpSp>
      <p:sp>
        <p:nvSpPr>
          <p:cNvPr id="17418" name="Lefelé nyíl 91"/>
          <p:cNvSpPr>
            <a:spLocks noChangeArrowheads="1"/>
          </p:cNvSpPr>
          <p:nvPr/>
        </p:nvSpPr>
        <p:spPr bwMode="auto">
          <a:xfrm>
            <a:off x="3806825" y="3743325"/>
            <a:ext cx="495300" cy="180975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CCCC"/>
          </a:solidFill>
          <a:ln w="28575" algn="ctr">
            <a:solidFill>
              <a:srgbClr val="CC66FF"/>
            </a:solidFill>
            <a:round/>
            <a:headEnd/>
            <a:tailEnd/>
          </a:ln>
        </p:spPr>
        <p:txBody>
          <a:bodyPr anchor="ctr"/>
          <a:lstStyle/>
          <a:p>
            <a:endParaRPr lang="hu-HU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178" name="Rectangle 2"/>
          <p:cNvSpPr>
            <a:spLocks noChangeArrowheads="1"/>
          </p:cNvSpPr>
          <p:nvPr/>
        </p:nvSpPr>
        <p:spPr bwMode="auto">
          <a:xfrm>
            <a:off x="0" y="15875"/>
            <a:ext cx="9144000" cy="974725"/>
          </a:xfrm>
          <a:prstGeom prst="rect">
            <a:avLst/>
          </a:prstGeom>
          <a:gradFill rotWithShape="1">
            <a:gsLst>
              <a:gs pos="0">
                <a:srgbClr val="CCCCFF">
                  <a:gamma/>
                  <a:shade val="76471"/>
                  <a:invGamma/>
                </a:srgbClr>
              </a:gs>
              <a:gs pos="50000">
                <a:srgbClr val="CCCCFF"/>
              </a:gs>
              <a:gs pos="100000">
                <a:srgbClr val="CCCCFF">
                  <a:gamma/>
                  <a:shade val="76471"/>
                  <a:invGamma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anchor="ctr"/>
          <a:lstStyle/>
          <a:p>
            <a:pPr>
              <a:defRPr/>
            </a:pPr>
            <a:r>
              <a:rPr lang="hu-HU" altLang="en-US" sz="3200" b="1" dirty="0" err="1">
                <a:solidFill>
                  <a:srgbClr val="000099"/>
                </a:solidFill>
              </a:rPr>
              <a:t>Perturbation</a:t>
            </a:r>
            <a:r>
              <a:rPr lang="hu-HU" altLang="en-US" sz="3200" b="1" dirty="0">
                <a:solidFill>
                  <a:srgbClr val="000099"/>
                </a:solidFill>
              </a:rPr>
              <a:t> </a:t>
            </a:r>
            <a:r>
              <a:rPr lang="hu-HU" altLang="en-US" sz="3200" b="1" dirty="0" err="1">
                <a:solidFill>
                  <a:srgbClr val="000099"/>
                </a:solidFill>
              </a:rPr>
              <a:t>theory</a:t>
            </a:r>
            <a:endParaRPr lang="en-US" altLang="en-US" sz="2800" dirty="0">
              <a:solidFill>
                <a:srgbClr val="000099"/>
              </a:solidFill>
            </a:endParaRPr>
          </a:p>
        </p:txBody>
      </p:sp>
      <p:pic>
        <p:nvPicPr>
          <p:cNvPr id="2560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73175" y="4324350"/>
            <a:ext cx="5984875" cy="858838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</p:pic>
      <p:pic>
        <p:nvPicPr>
          <p:cNvPr id="25604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28925" y="5195888"/>
            <a:ext cx="4806950" cy="900112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</p:pic>
      <p:grpSp>
        <p:nvGrpSpPr>
          <p:cNvPr id="25605" name="Csoportba foglalás 365"/>
          <p:cNvGrpSpPr>
            <a:grpSpLocks/>
          </p:cNvGrpSpPr>
          <p:nvPr/>
        </p:nvGrpSpPr>
        <p:grpSpPr bwMode="auto">
          <a:xfrm>
            <a:off x="2419350" y="1223963"/>
            <a:ext cx="1519238" cy="677862"/>
            <a:chOff x="2418947" y="1223625"/>
            <a:chExt cx="1519972" cy="677545"/>
          </a:xfrm>
        </p:grpSpPr>
        <p:cxnSp>
          <p:nvCxnSpPr>
            <p:cNvPr id="25725" name="Egyenes összekötő 64"/>
            <p:cNvCxnSpPr>
              <a:cxnSpLocks noChangeShapeType="1"/>
            </p:cNvCxnSpPr>
            <p:nvPr/>
          </p:nvCxnSpPr>
          <p:spPr bwMode="auto">
            <a:xfrm flipV="1">
              <a:off x="2418947" y="1388594"/>
              <a:ext cx="1492513" cy="14648"/>
            </a:xfrm>
            <a:prstGeom prst="line">
              <a:avLst/>
            </a:prstGeom>
            <a:noFill/>
            <a:ln w="19050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5726" name="Egyenes összekötő 65"/>
            <p:cNvCxnSpPr>
              <a:cxnSpLocks noChangeShapeType="1"/>
            </p:cNvCxnSpPr>
            <p:nvPr/>
          </p:nvCxnSpPr>
          <p:spPr bwMode="auto">
            <a:xfrm>
              <a:off x="2434828" y="1843202"/>
              <a:ext cx="1504091" cy="3400"/>
            </a:xfrm>
            <a:prstGeom prst="line">
              <a:avLst/>
            </a:prstGeom>
            <a:noFill/>
            <a:ln w="19050" algn="ctr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25727" name="Háromszög 72"/>
            <p:cNvSpPr>
              <a:spLocks noChangeArrowheads="1"/>
            </p:cNvSpPr>
            <p:nvPr/>
          </p:nvSpPr>
          <p:spPr bwMode="auto">
            <a:xfrm rot="8552374">
              <a:off x="2869283" y="1354680"/>
              <a:ext cx="105117" cy="81070"/>
            </a:xfrm>
            <a:prstGeom prst="triangle">
              <a:avLst>
                <a:gd name="adj" fmla="val 50000"/>
              </a:avLst>
            </a:prstGeom>
            <a:solidFill>
              <a:schemeClr val="tx1"/>
            </a:solidFill>
            <a:ln w="19050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hu-HU"/>
            </a:p>
          </p:txBody>
        </p:sp>
        <p:sp>
          <p:nvSpPr>
            <p:cNvPr id="25728" name="Ellipszis 73"/>
            <p:cNvSpPr>
              <a:spLocks noChangeArrowheads="1"/>
            </p:cNvSpPr>
            <p:nvPr/>
          </p:nvSpPr>
          <p:spPr bwMode="auto">
            <a:xfrm>
              <a:off x="3514769" y="1342558"/>
              <a:ext cx="95289" cy="95440"/>
            </a:xfrm>
            <a:prstGeom prst="ellipse">
              <a:avLst/>
            </a:prstGeom>
            <a:solidFill>
              <a:schemeClr val="tx1"/>
            </a:solidFill>
            <a:ln w="2857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hu-HU"/>
            </a:p>
          </p:txBody>
        </p:sp>
        <p:sp>
          <p:nvSpPr>
            <p:cNvPr id="25729" name="Háromszög 74"/>
            <p:cNvSpPr>
              <a:spLocks noChangeArrowheads="1"/>
            </p:cNvSpPr>
            <p:nvPr/>
          </p:nvSpPr>
          <p:spPr bwMode="auto">
            <a:xfrm rot="-320080">
              <a:off x="3318028" y="1808697"/>
              <a:ext cx="105120" cy="92473"/>
            </a:xfrm>
            <a:prstGeom prst="triangle">
              <a:avLst>
                <a:gd name="adj" fmla="val 50000"/>
              </a:avLst>
            </a:prstGeom>
            <a:solidFill>
              <a:schemeClr val="tx1"/>
            </a:solidFill>
            <a:ln w="19050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hu-HU"/>
            </a:p>
          </p:txBody>
        </p:sp>
        <p:sp>
          <p:nvSpPr>
            <p:cNvPr id="25730" name="Szabadkézi sokszög 75"/>
            <p:cNvSpPr>
              <a:spLocks/>
            </p:cNvSpPr>
            <p:nvPr/>
          </p:nvSpPr>
          <p:spPr bwMode="auto">
            <a:xfrm>
              <a:off x="2933110" y="1431089"/>
              <a:ext cx="645807" cy="121524"/>
            </a:xfrm>
            <a:custGeom>
              <a:avLst/>
              <a:gdLst>
                <a:gd name="T0" fmla="*/ 0 w 1058487"/>
                <a:gd name="T1" fmla="*/ 0 h 167177"/>
                <a:gd name="T2" fmla="*/ 70649 w 1058487"/>
                <a:gd name="T3" fmla="*/ 46421 h 167177"/>
                <a:gd name="T4" fmla="*/ 146675 w 1058487"/>
                <a:gd name="T5" fmla="*/ 1547 h 167177"/>
                <a:gd name="T6" fmla="*/ 0 60000 65536"/>
                <a:gd name="T7" fmla="*/ 0 60000 65536"/>
                <a:gd name="T8" fmla="*/ 0 60000 65536"/>
                <a:gd name="T9" fmla="*/ 0 w 1058487"/>
                <a:gd name="T10" fmla="*/ 0 h 167177"/>
                <a:gd name="T11" fmla="*/ 1058487 w 1058487"/>
                <a:gd name="T12" fmla="*/ 167177 h 16717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58487" h="167177">
                  <a:moveTo>
                    <a:pt x="0" y="0"/>
                  </a:moveTo>
                  <a:cubicBezTo>
                    <a:pt x="166716" y="82665"/>
                    <a:pt x="333433" y="165331"/>
                    <a:pt x="509847" y="166254"/>
                  </a:cubicBezTo>
                  <a:cubicBezTo>
                    <a:pt x="686261" y="167177"/>
                    <a:pt x="872374" y="86359"/>
                    <a:pt x="1058487" y="5541"/>
                  </a:cubicBezTo>
                </a:path>
              </a:pathLst>
            </a:custGeom>
            <a:noFill/>
            <a:ln w="1905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5731" name="Szabadkézi sokszög 76"/>
            <p:cNvSpPr>
              <a:spLocks/>
            </p:cNvSpPr>
            <p:nvPr/>
          </p:nvSpPr>
          <p:spPr bwMode="auto">
            <a:xfrm rot="18222743" flipV="1">
              <a:off x="3210870" y="1587327"/>
              <a:ext cx="452397" cy="48980"/>
            </a:xfrm>
            <a:custGeom>
              <a:avLst/>
              <a:gdLst>
                <a:gd name="T0" fmla="*/ 0 w 1058487"/>
                <a:gd name="T1" fmla="*/ 0 h 167177"/>
                <a:gd name="T2" fmla="*/ 17013 w 1058487"/>
                <a:gd name="T3" fmla="*/ 1225 h 167177"/>
                <a:gd name="T4" fmla="*/ 35320 w 1058487"/>
                <a:gd name="T5" fmla="*/ 41 h 167177"/>
                <a:gd name="T6" fmla="*/ 0 60000 65536"/>
                <a:gd name="T7" fmla="*/ 0 60000 65536"/>
                <a:gd name="T8" fmla="*/ 0 60000 65536"/>
                <a:gd name="T9" fmla="*/ 0 w 1058487"/>
                <a:gd name="T10" fmla="*/ 0 h 167177"/>
                <a:gd name="T11" fmla="*/ 1058487 w 1058487"/>
                <a:gd name="T12" fmla="*/ 167177 h 16717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58487" h="167177">
                  <a:moveTo>
                    <a:pt x="0" y="0"/>
                  </a:moveTo>
                  <a:cubicBezTo>
                    <a:pt x="166716" y="82665"/>
                    <a:pt x="333433" y="165331"/>
                    <a:pt x="509847" y="166254"/>
                  </a:cubicBezTo>
                  <a:cubicBezTo>
                    <a:pt x="686261" y="167177"/>
                    <a:pt x="872374" y="86359"/>
                    <a:pt x="1058487" y="5541"/>
                  </a:cubicBezTo>
                </a:path>
              </a:pathLst>
            </a:custGeom>
            <a:noFill/>
            <a:ln w="1905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</p:spPr>
          <p:txBody>
            <a:bodyPr anchor="ctr"/>
            <a:lstStyle/>
            <a:p>
              <a:endParaRPr lang="en-US"/>
            </a:p>
          </p:txBody>
        </p:sp>
        <p:cxnSp>
          <p:nvCxnSpPr>
            <p:cNvPr id="25732" name="Egyenes összekötő 77"/>
            <p:cNvCxnSpPr>
              <a:cxnSpLocks noChangeShapeType="1"/>
              <a:stCxn id="25730" idx="0"/>
              <a:endCxn id="25731" idx="0"/>
            </p:cNvCxnSpPr>
            <p:nvPr/>
          </p:nvCxnSpPr>
          <p:spPr bwMode="auto">
            <a:xfrm>
              <a:off x="2933110" y="1431089"/>
              <a:ext cx="418955" cy="385082"/>
            </a:xfrm>
            <a:prstGeom prst="line">
              <a:avLst/>
            </a:prstGeom>
            <a:noFill/>
            <a:ln w="19050" algn="ctr">
              <a:solidFill>
                <a:schemeClr val="tx1"/>
              </a:solidFill>
              <a:prstDash val="dash"/>
              <a:round/>
              <a:headEnd/>
              <a:tailEnd/>
            </a:ln>
          </p:spPr>
        </p:cxnSp>
        <p:sp>
          <p:nvSpPr>
            <p:cNvPr id="25733" name="Szabadkézi sokszög 78"/>
            <p:cNvSpPr>
              <a:spLocks/>
            </p:cNvSpPr>
            <p:nvPr/>
          </p:nvSpPr>
          <p:spPr bwMode="auto">
            <a:xfrm>
              <a:off x="2920500" y="1223625"/>
              <a:ext cx="644832" cy="152342"/>
            </a:xfrm>
            <a:custGeom>
              <a:avLst/>
              <a:gdLst>
                <a:gd name="T0" fmla="*/ 0 w 1008611"/>
                <a:gd name="T1" fmla="*/ 49693 h 213360"/>
                <a:gd name="T2" fmla="*/ 42589 w 1008611"/>
                <a:gd name="T3" fmla="*/ 7922 h 213360"/>
                <a:gd name="T4" fmla="*/ 112954 w 1008611"/>
                <a:gd name="T5" fmla="*/ 7922 h 213360"/>
                <a:gd name="T6" fmla="*/ 168506 w 1008611"/>
                <a:gd name="T7" fmla="*/ 55455 h 21336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08611"/>
                <a:gd name="T13" fmla="*/ 0 h 213360"/>
                <a:gd name="T14" fmla="*/ 1008611 w 1008611"/>
                <a:gd name="T15" fmla="*/ 213360 h 21336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08611" h="213360">
                  <a:moveTo>
                    <a:pt x="0" y="191193"/>
                  </a:moveTo>
                  <a:cubicBezTo>
                    <a:pt x="71119" y="124229"/>
                    <a:pt x="142239" y="57265"/>
                    <a:pt x="254923" y="30480"/>
                  </a:cubicBezTo>
                  <a:cubicBezTo>
                    <a:pt x="367607" y="3695"/>
                    <a:pt x="550487" y="0"/>
                    <a:pt x="676102" y="30480"/>
                  </a:cubicBezTo>
                  <a:cubicBezTo>
                    <a:pt x="801717" y="60960"/>
                    <a:pt x="905164" y="137160"/>
                    <a:pt x="1008611" y="213360"/>
                  </a:cubicBezTo>
                </a:path>
              </a:pathLst>
            </a:cu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5734" name="Szabadkézi sokszög 79"/>
            <p:cNvSpPr>
              <a:spLocks/>
            </p:cNvSpPr>
            <p:nvPr/>
          </p:nvSpPr>
          <p:spPr bwMode="auto">
            <a:xfrm>
              <a:off x="3359140" y="1394833"/>
              <a:ext cx="236683" cy="443129"/>
            </a:xfrm>
            <a:custGeom>
              <a:avLst/>
              <a:gdLst>
                <a:gd name="T0" fmla="*/ 48380 w 387927"/>
                <a:gd name="T1" fmla="*/ 0 h 609600"/>
                <a:gd name="T2" fmla="*/ 51451 w 387927"/>
                <a:gd name="T3" fmla="*/ 61895 h 609600"/>
                <a:gd name="T4" fmla="*/ 34557 w 387927"/>
                <a:gd name="T5" fmla="*/ 134621 h 609600"/>
                <a:gd name="T6" fmla="*/ 0 w 387927"/>
                <a:gd name="T7" fmla="*/ 170210 h 609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87927"/>
                <a:gd name="T13" fmla="*/ 0 h 609600"/>
                <a:gd name="T14" fmla="*/ 387927 w 387927"/>
                <a:gd name="T15" fmla="*/ 609600 h 609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87927" h="609600">
                  <a:moveTo>
                    <a:pt x="349135" y="0"/>
                  </a:moveTo>
                  <a:cubicBezTo>
                    <a:pt x="368531" y="70658"/>
                    <a:pt x="387927" y="141317"/>
                    <a:pt x="371302" y="221673"/>
                  </a:cubicBezTo>
                  <a:cubicBezTo>
                    <a:pt x="354677" y="302029"/>
                    <a:pt x="311266" y="417484"/>
                    <a:pt x="249382" y="482138"/>
                  </a:cubicBezTo>
                  <a:cubicBezTo>
                    <a:pt x="187498" y="546793"/>
                    <a:pt x="93749" y="578196"/>
                    <a:pt x="0" y="609600"/>
                  </a:cubicBezTo>
                </a:path>
              </a:pathLst>
            </a:cu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5735" name="Szabadkézi sokszög 80"/>
            <p:cNvSpPr>
              <a:spLocks/>
            </p:cNvSpPr>
            <p:nvPr/>
          </p:nvSpPr>
          <p:spPr bwMode="auto">
            <a:xfrm>
              <a:off x="2902679" y="1406918"/>
              <a:ext cx="449698" cy="451186"/>
            </a:xfrm>
            <a:custGeom>
              <a:avLst/>
              <a:gdLst>
                <a:gd name="T0" fmla="*/ 0 w 737061"/>
                <a:gd name="T1" fmla="*/ 0 h 620683"/>
                <a:gd name="T2" fmla="*/ 13055 w 737061"/>
                <a:gd name="T3" fmla="*/ 78916 h 620683"/>
                <a:gd name="T4" fmla="*/ 48380 w 737061"/>
                <a:gd name="T5" fmla="*/ 150095 h 620683"/>
                <a:gd name="T6" fmla="*/ 102135 w 737061"/>
                <a:gd name="T7" fmla="*/ 173305 h 62068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37061"/>
                <a:gd name="T13" fmla="*/ 0 h 620683"/>
                <a:gd name="T14" fmla="*/ 737061 w 737061"/>
                <a:gd name="T15" fmla="*/ 620683 h 62068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37061" h="620683">
                  <a:moveTo>
                    <a:pt x="0" y="0"/>
                  </a:moveTo>
                  <a:cubicBezTo>
                    <a:pt x="18011" y="96519"/>
                    <a:pt x="36022" y="193039"/>
                    <a:pt x="94211" y="282632"/>
                  </a:cubicBezTo>
                  <a:cubicBezTo>
                    <a:pt x="152400" y="372225"/>
                    <a:pt x="241992" y="481214"/>
                    <a:pt x="349134" y="537556"/>
                  </a:cubicBezTo>
                  <a:cubicBezTo>
                    <a:pt x="456276" y="593898"/>
                    <a:pt x="596668" y="607290"/>
                    <a:pt x="737061" y="620683"/>
                  </a:cubicBezTo>
                </a:path>
              </a:pathLst>
            </a:cu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ctr"/>
            <a:lstStyle/>
            <a:p>
              <a:endParaRPr lang="en-US"/>
            </a:p>
          </p:txBody>
        </p:sp>
        <p:cxnSp>
          <p:nvCxnSpPr>
            <p:cNvPr id="25736" name="Egyenes összekötő 83"/>
            <p:cNvCxnSpPr>
              <a:cxnSpLocks noChangeShapeType="1"/>
            </p:cNvCxnSpPr>
            <p:nvPr/>
          </p:nvCxnSpPr>
          <p:spPr bwMode="auto">
            <a:xfrm>
              <a:off x="3252633" y="1517702"/>
              <a:ext cx="33812" cy="36256"/>
            </a:xfrm>
            <a:prstGeom prst="line">
              <a:avLst/>
            </a:prstGeom>
            <a:noFill/>
            <a:ln w="19050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5737" name="Egyenes összekötő 84"/>
            <p:cNvCxnSpPr>
              <a:cxnSpLocks noChangeShapeType="1"/>
            </p:cNvCxnSpPr>
            <p:nvPr/>
          </p:nvCxnSpPr>
          <p:spPr bwMode="auto">
            <a:xfrm rot="5400000">
              <a:off x="3247705" y="1554855"/>
              <a:ext cx="40285" cy="30431"/>
            </a:xfrm>
            <a:prstGeom prst="line">
              <a:avLst/>
            </a:prstGeom>
            <a:noFill/>
            <a:ln w="19050" algn="ctr">
              <a:solidFill>
                <a:schemeClr val="tx1"/>
              </a:solidFill>
              <a:round/>
              <a:headEnd/>
              <a:tailEnd/>
            </a:ln>
          </p:spPr>
        </p:cxnSp>
      </p:grpSp>
      <p:grpSp>
        <p:nvGrpSpPr>
          <p:cNvPr id="25606" name="Csoportba foglalás 236"/>
          <p:cNvGrpSpPr>
            <a:grpSpLocks/>
          </p:cNvGrpSpPr>
          <p:nvPr/>
        </p:nvGrpSpPr>
        <p:grpSpPr bwMode="auto">
          <a:xfrm>
            <a:off x="436563" y="1239838"/>
            <a:ext cx="1674812" cy="642937"/>
            <a:chOff x="342900" y="1198879"/>
            <a:chExt cx="2430963" cy="1161744"/>
          </a:xfrm>
        </p:grpSpPr>
        <p:cxnSp>
          <p:nvCxnSpPr>
            <p:cNvPr id="25709" name="Egyenes összekötő 237"/>
            <p:cNvCxnSpPr>
              <a:cxnSpLocks noChangeShapeType="1"/>
            </p:cNvCxnSpPr>
            <p:nvPr/>
          </p:nvCxnSpPr>
          <p:spPr bwMode="auto">
            <a:xfrm flipV="1">
              <a:off x="342900" y="1512176"/>
              <a:ext cx="2387047" cy="24524"/>
            </a:xfrm>
            <a:prstGeom prst="line">
              <a:avLst/>
            </a:prstGeom>
            <a:noFill/>
            <a:ln w="19050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5710" name="Egyenes összekötő 238"/>
            <p:cNvCxnSpPr>
              <a:cxnSpLocks noChangeShapeType="1"/>
            </p:cNvCxnSpPr>
            <p:nvPr/>
          </p:nvCxnSpPr>
          <p:spPr bwMode="auto">
            <a:xfrm>
              <a:off x="368300" y="2273300"/>
              <a:ext cx="2405563" cy="5692"/>
            </a:xfrm>
            <a:prstGeom prst="line">
              <a:avLst/>
            </a:prstGeom>
            <a:noFill/>
            <a:ln w="19050" algn="ctr">
              <a:solidFill>
                <a:schemeClr val="tx1"/>
              </a:solidFill>
              <a:round/>
              <a:headEnd/>
              <a:tailEnd/>
            </a:ln>
          </p:spPr>
        </p:cxnSp>
        <p:grpSp>
          <p:nvGrpSpPr>
            <p:cNvPr id="25711" name="Csoportba foglalás 59"/>
            <p:cNvGrpSpPr>
              <a:grpSpLocks/>
            </p:cNvGrpSpPr>
            <p:nvPr/>
          </p:nvGrpSpPr>
          <p:grpSpPr bwMode="auto">
            <a:xfrm>
              <a:off x="1058275" y="1198886"/>
              <a:ext cx="1179085" cy="1161747"/>
              <a:chOff x="1813417" y="2316482"/>
              <a:chExt cx="1208331" cy="954569"/>
            </a:xfrm>
          </p:grpSpPr>
          <p:sp>
            <p:nvSpPr>
              <p:cNvPr id="25712" name="Háromszög 240"/>
              <p:cNvSpPr>
                <a:spLocks noChangeArrowheads="1"/>
              </p:cNvSpPr>
              <p:nvPr/>
            </p:nvSpPr>
            <p:spPr bwMode="auto">
              <a:xfrm rot="8626594">
                <a:off x="1813417" y="2535247"/>
                <a:ext cx="172289" cy="111526"/>
              </a:xfrm>
              <a:prstGeom prst="triangle">
                <a:avLst>
                  <a:gd name="adj" fmla="val 50000"/>
                </a:avLst>
              </a:prstGeom>
              <a:solidFill>
                <a:schemeClr val="tx1"/>
              </a:solidFill>
              <a:ln w="1905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endParaRPr lang="hu-HU"/>
              </a:p>
            </p:txBody>
          </p:sp>
          <p:sp>
            <p:nvSpPr>
              <p:cNvPr id="25713" name="Ellipszis 241"/>
              <p:cNvSpPr>
                <a:spLocks noChangeArrowheads="1"/>
              </p:cNvSpPr>
              <p:nvPr/>
            </p:nvSpPr>
            <p:spPr bwMode="auto">
              <a:xfrm>
                <a:off x="2906275" y="2530337"/>
                <a:ext cx="115473" cy="95916"/>
              </a:xfrm>
              <a:prstGeom prst="ellipse">
                <a:avLst/>
              </a:prstGeom>
              <a:solidFill>
                <a:schemeClr val="tx1"/>
              </a:solidFill>
              <a:ln w="2857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endParaRPr lang="hu-HU"/>
              </a:p>
            </p:txBody>
          </p:sp>
          <p:sp>
            <p:nvSpPr>
              <p:cNvPr id="25714" name="Háromszög 242"/>
              <p:cNvSpPr>
                <a:spLocks noChangeArrowheads="1"/>
              </p:cNvSpPr>
              <p:nvPr/>
            </p:nvSpPr>
            <p:spPr bwMode="auto">
              <a:xfrm rot="-320080">
                <a:off x="2504056" y="3143838"/>
                <a:ext cx="172294" cy="127213"/>
              </a:xfrm>
              <a:prstGeom prst="triangle">
                <a:avLst>
                  <a:gd name="adj" fmla="val 50000"/>
                </a:avLst>
              </a:prstGeom>
              <a:solidFill>
                <a:schemeClr val="tx1"/>
              </a:solidFill>
              <a:ln w="1905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endParaRPr lang="hu-HU"/>
              </a:p>
            </p:txBody>
          </p:sp>
          <p:sp>
            <p:nvSpPr>
              <p:cNvPr id="25715" name="Szabadkézi sokszög 243"/>
              <p:cNvSpPr>
                <a:spLocks/>
              </p:cNvSpPr>
              <p:nvPr/>
            </p:nvSpPr>
            <p:spPr bwMode="auto">
              <a:xfrm>
                <a:off x="1923017" y="2632364"/>
                <a:ext cx="1058487" cy="167177"/>
              </a:xfrm>
              <a:custGeom>
                <a:avLst/>
                <a:gdLst>
                  <a:gd name="T0" fmla="*/ 0 w 1058487"/>
                  <a:gd name="T1" fmla="*/ 0 h 167177"/>
                  <a:gd name="T2" fmla="*/ 509847 w 1058487"/>
                  <a:gd name="T3" fmla="*/ 166254 h 167177"/>
                  <a:gd name="T4" fmla="*/ 1058487 w 1058487"/>
                  <a:gd name="T5" fmla="*/ 5541 h 167177"/>
                  <a:gd name="T6" fmla="*/ 0 60000 65536"/>
                  <a:gd name="T7" fmla="*/ 0 60000 65536"/>
                  <a:gd name="T8" fmla="*/ 0 60000 65536"/>
                  <a:gd name="T9" fmla="*/ 0 w 1058487"/>
                  <a:gd name="T10" fmla="*/ 0 h 167177"/>
                  <a:gd name="T11" fmla="*/ 1058487 w 1058487"/>
                  <a:gd name="T12" fmla="*/ 167177 h 16717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8487" h="167177">
                    <a:moveTo>
                      <a:pt x="0" y="0"/>
                    </a:moveTo>
                    <a:cubicBezTo>
                      <a:pt x="166716" y="82665"/>
                      <a:pt x="333433" y="165331"/>
                      <a:pt x="509847" y="166254"/>
                    </a:cubicBezTo>
                    <a:cubicBezTo>
                      <a:pt x="686261" y="167177"/>
                      <a:pt x="872374" y="86359"/>
                      <a:pt x="1058487" y="5541"/>
                    </a:cubicBezTo>
                  </a:path>
                </a:pathLst>
              </a:custGeom>
              <a:noFill/>
              <a:ln w="19050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txBody>
              <a:bodyPr anchor="ctr"/>
              <a:lstStyle/>
              <a:p>
                <a:endParaRPr lang="en-US"/>
              </a:p>
            </p:txBody>
          </p:sp>
          <p:sp>
            <p:nvSpPr>
              <p:cNvPr id="25716" name="Szabadkézi sokszög 244"/>
              <p:cNvSpPr>
                <a:spLocks/>
              </p:cNvSpPr>
              <p:nvPr/>
            </p:nvSpPr>
            <p:spPr bwMode="auto">
              <a:xfrm rot="18222743" flipV="1">
                <a:off x="2437836" y="2840847"/>
                <a:ext cx="622350" cy="80279"/>
              </a:xfrm>
              <a:custGeom>
                <a:avLst/>
                <a:gdLst>
                  <a:gd name="T0" fmla="*/ 0 w 1058487"/>
                  <a:gd name="T1" fmla="*/ 0 h 167177"/>
                  <a:gd name="T2" fmla="*/ 60931 w 1058487"/>
                  <a:gd name="T3" fmla="*/ 8841 h 167177"/>
                  <a:gd name="T4" fmla="*/ 126498 w 1058487"/>
                  <a:gd name="T5" fmla="*/ 295 h 167177"/>
                  <a:gd name="T6" fmla="*/ 0 60000 65536"/>
                  <a:gd name="T7" fmla="*/ 0 60000 65536"/>
                  <a:gd name="T8" fmla="*/ 0 60000 65536"/>
                  <a:gd name="T9" fmla="*/ 0 w 1058487"/>
                  <a:gd name="T10" fmla="*/ 0 h 167177"/>
                  <a:gd name="T11" fmla="*/ 1058487 w 1058487"/>
                  <a:gd name="T12" fmla="*/ 167177 h 16717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8487" h="167177">
                    <a:moveTo>
                      <a:pt x="0" y="0"/>
                    </a:moveTo>
                    <a:cubicBezTo>
                      <a:pt x="166716" y="82665"/>
                      <a:pt x="333433" y="165331"/>
                      <a:pt x="509847" y="166254"/>
                    </a:cubicBezTo>
                    <a:cubicBezTo>
                      <a:pt x="686261" y="167177"/>
                      <a:pt x="872374" y="86359"/>
                      <a:pt x="1058487" y="5541"/>
                    </a:cubicBezTo>
                  </a:path>
                </a:pathLst>
              </a:custGeom>
              <a:noFill/>
              <a:ln w="19050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txBody>
              <a:bodyPr anchor="ctr"/>
              <a:lstStyle/>
              <a:p>
                <a:endParaRPr lang="en-US"/>
              </a:p>
            </p:txBody>
          </p:sp>
          <p:cxnSp>
            <p:nvCxnSpPr>
              <p:cNvPr id="25717" name="Egyenes összekötő 245"/>
              <p:cNvCxnSpPr>
                <a:cxnSpLocks noChangeShapeType="1"/>
                <a:stCxn id="25715" idx="0"/>
                <a:endCxn id="25716" idx="0"/>
              </p:cNvCxnSpPr>
              <p:nvPr/>
            </p:nvCxnSpPr>
            <p:spPr bwMode="auto">
              <a:xfrm>
                <a:off x="1923017" y="2632364"/>
                <a:ext cx="686674" cy="529747"/>
              </a:xfrm>
              <a:prstGeom prst="line">
                <a:avLst/>
              </a:prstGeom>
              <a:noFill/>
              <a:ln w="19050" algn="ctr">
                <a:solidFill>
                  <a:schemeClr val="tx1"/>
                </a:solidFill>
                <a:prstDash val="dash"/>
                <a:round/>
                <a:headEnd/>
                <a:tailEnd/>
              </a:ln>
            </p:spPr>
          </p:cxnSp>
          <p:sp>
            <p:nvSpPr>
              <p:cNvPr id="25718" name="Szabadkézi sokszög 246"/>
              <p:cNvSpPr>
                <a:spLocks/>
              </p:cNvSpPr>
              <p:nvPr/>
            </p:nvSpPr>
            <p:spPr bwMode="auto">
              <a:xfrm>
                <a:off x="1961810" y="2346960"/>
                <a:ext cx="1008611" cy="213360"/>
              </a:xfrm>
              <a:custGeom>
                <a:avLst/>
                <a:gdLst>
                  <a:gd name="T0" fmla="*/ 0 w 1008611"/>
                  <a:gd name="T1" fmla="*/ 191193 h 213360"/>
                  <a:gd name="T2" fmla="*/ 254923 w 1008611"/>
                  <a:gd name="T3" fmla="*/ 30480 h 213360"/>
                  <a:gd name="T4" fmla="*/ 676102 w 1008611"/>
                  <a:gd name="T5" fmla="*/ 30480 h 213360"/>
                  <a:gd name="T6" fmla="*/ 1008611 w 1008611"/>
                  <a:gd name="T7" fmla="*/ 213360 h 2133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08611"/>
                  <a:gd name="T13" fmla="*/ 0 h 213360"/>
                  <a:gd name="T14" fmla="*/ 1008611 w 1008611"/>
                  <a:gd name="T15" fmla="*/ 213360 h 2133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08611" h="213360">
                    <a:moveTo>
                      <a:pt x="0" y="191193"/>
                    </a:moveTo>
                    <a:cubicBezTo>
                      <a:pt x="71119" y="124229"/>
                      <a:pt x="142239" y="57265"/>
                      <a:pt x="254923" y="30480"/>
                    </a:cubicBezTo>
                    <a:cubicBezTo>
                      <a:pt x="367607" y="3695"/>
                      <a:pt x="550487" y="0"/>
                      <a:pt x="676102" y="30480"/>
                    </a:cubicBezTo>
                    <a:cubicBezTo>
                      <a:pt x="801717" y="60960"/>
                      <a:pt x="905164" y="137160"/>
                      <a:pt x="1008611" y="213360"/>
                    </a:cubicBezTo>
                  </a:path>
                </a:pathLst>
              </a:cu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anchor="ctr"/>
              <a:lstStyle/>
              <a:p>
                <a:endParaRPr lang="en-US"/>
              </a:p>
            </p:txBody>
          </p:sp>
          <p:sp>
            <p:nvSpPr>
              <p:cNvPr id="25719" name="Szabadkézi sokszög 247"/>
              <p:cNvSpPr>
                <a:spLocks/>
              </p:cNvSpPr>
              <p:nvPr/>
            </p:nvSpPr>
            <p:spPr bwMode="auto">
              <a:xfrm>
                <a:off x="2621286" y="2582487"/>
                <a:ext cx="387927" cy="609600"/>
              </a:xfrm>
              <a:custGeom>
                <a:avLst/>
                <a:gdLst>
                  <a:gd name="T0" fmla="*/ 349135 w 387927"/>
                  <a:gd name="T1" fmla="*/ 0 h 609600"/>
                  <a:gd name="T2" fmla="*/ 371302 w 387927"/>
                  <a:gd name="T3" fmla="*/ 221673 h 609600"/>
                  <a:gd name="T4" fmla="*/ 249382 w 387927"/>
                  <a:gd name="T5" fmla="*/ 482138 h 609600"/>
                  <a:gd name="T6" fmla="*/ 0 w 387927"/>
                  <a:gd name="T7" fmla="*/ 609600 h 609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87927"/>
                  <a:gd name="T13" fmla="*/ 0 h 609600"/>
                  <a:gd name="T14" fmla="*/ 387927 w 387927"/>
                  <a:gd name="T15" fmla="*/ 609600 h 609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87927" h="609600">
                    <a:moveTo>
                      <a:pt x="349135" y="0"/>
                    </a:moveTo>
                    <a:cubicBezTo>
                      <a:pt x="368531" y="70658"/>
                      <a:pt x="387927" y="141317"/>
                      <a:pt x="371302" y="221673"/>
                    </a:cubicBezTo>
                    <a:cubicBezTo>
                      <a:pt x="354677" y="302029"/>
                      <a:pt x="311266" y="417484"/>
                      <a:pt x="249382" y="482138"/>
                    </a:cubicBezTo>
                    <a:cubicBezTo>
                      <a:pt x="187498" y="546793"/>
                      <a:pt x="93749" y="578196"/>
                      <a:pt x="0" y="609600"/>
                    </a:cubicBezTo>
                  </a:path>
                </a:pathLst>
              </a:cu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anchor="ctr"/>
              <a:lstStyle/>
              <a:p>
                <a:endParaRPr lang="en-US"/>
              </a:p>
            </p:txBody>
          </p:sp>
          <p:sp>
            <p:nvSpPr>
              <p:cNvPr id="25720" name="Szabadkézi sokszög 248"/>
              <p:cNvSpPr>
                <a:spLocks/>
              </p:cNvSpPr>
              <p:nvPr/>
            </p:nvSpPr>
            <p:spPr bwMode="auto">
              <a:xfrm>
                <a:off x="1873141" y="2599113"/>
                <a:ext cx="737061" cy="620683"/>
              </a:xfrm>
              <a:custGeom>
                <a:avLst/>
                <a:gdLst>
                  <a:gd name="T0" fmla="*/ 0 w 737061"/>
                  <a:gd name="T1" fmla="*/ 0 h 620683"/>
                  <a:gd name="T2" fmla="*/ 94211 w 737061"/>
                  <a:gd name="T3" fmla="*/ 282632 h 620683"/>
                  <a:gd name="T4" fmla="*/ 349134 w 737061"/>
                  <a:gd name="T5" fmla="*/ 537556 h 620683"/>
                  <a:gd name="T6" fmla="*/ 737061 w 737061"/>
                  <a:gd name="T7" fmla="*/ 620683 h 62068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37061"/>
                  <a:gd name="T13" fmla="*/ 0 h 620683"/>
                  <a:gd name="T14" fmla="*/ 737061 w 737061"/>
                  <a:gd name="T15" fmla="*/ 620683 h 62068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37061" h="620683">
                    <a:moveTo>
                      <a:pt x="0" y="0"/>
                    </a:moveTo>
                    <a:cubicBezTo>
                      <a:pt x="18011" y="96519"/>
                      <a:pt x="36022" y="193039"/>
                      <a:pt x="94211" y="282632"/>
                    </a:cubicBezTo>
                    <a:cubicBezTo>
                      <a:pt x="152400" y="372225"/>
                      <a:pt x="241992" y="481214"/>
                      <a:pt x="349134" y="537556"/>
                    </a:cubicBezTo>
                    <a:cubicBezTo>
                      <a:pt x="456276" y="593898"/>
                      <a:pt x="596668" y="607290"/>
                      <a:pt x="737061" y="620683"/>
                    </a:cubicBezTo>
                  </a:path>
                </a:pathLst>
              </a:cu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anchor="ctr"/>
              <a:lstStyle/>
              <a:p>
                <a:endParaRPr lang="en-US"/>
              </a:p>
            </p:txBody>
          </p:sp>
          <p:cxnSp>
            <p:nvCxnSpPr>
              <p:cNvPr id="25721" name="Egyenes összekötő 249"/>
              <p:cNvCxnSpPr>
                <a:cxnSpLocks noChangeShapeType="1"/>
              </p:cNvCxnSpPr>
              <p:nvPr/>
            </p:nvCxnSpPr>
            <p:spPr bwMode="auto">
              <a:xfrm>
                <a:off x="2438406" y="2316482"/>
                <a:ext cx="55418" cy="49877"/>
              </a:xfrm>
              <a:prstGeom prst="line">
                <a:avLst/>
              </a:prstGeom>
              <a:noFill/>
              <a:ln w="19050" algn="ctr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5722" name="Egyenes összekötő 250"/>
              <p:cNvCxnSpPr>
                <a:cxnSpLocks noChangeShapeType="1"/>
              </p:cNvCxnSpPr>
              <p:nvPr/>
            </p:nvCxnSpPr>
            <p:spPr bwMode="auto">
              <a:xfrm rot="5400000">
                <a:off x="2435635" y="2363586"/>
                <a:ext cx="55419" cy="49876"/>
              </a:xfrm>
              <a:prstGeom prst="line">
                <a:avLst/>
              </a:prstGeom>
              <a:noFill/>
              <a:ln w="19050" algn="ctr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5723" name="Egyenes összekötő 251"/>
              <p:cNvCxnSpPr>
                <a:cxnSpLocks noChangeShapeType="1"/>
              </p:cNvCxnSpPr>
              <p:nvPr/>
            </p:nvCxnSpPr>
            <p:spPr bwMode="auto">
              <a:xfrm>
                <a:off x="2446719" y="2751515"/>
                <a:ext cx="55418" cy="49877"/>
              </a:xfrm>
              <a:prstGeom prst="line">
                <a:avLst/>
              </a:prstGeom>
              <a:noFill/>
              <a:ln w="19050" algn="ctr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5724" name="Egyenes összekötő 252"/>
              <p:cNvCxnSpPr>
                <a:cxnSpLocks noChangeShapeType="1"/>
              </p:cNvCxnSpPr>
              <p:nvPr/>
            </p:nvCxnSpPr>
            <p:spPr bwMode="auto">
              <a:xfrm rot="5400000">
                <a:off x="2443948" y="2798619"/>
                <a:ext cx="55419" cy="49876"/>
              </a:xfrm>
              <a:prstGeom prst="line">
                <a:avLst/>
              </a:prstGeom>
              <a:noFill/>
              <a:ln w="19050" algn="ctr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</p:grpSp>
      <p:grpSp>
        <p:nvGrpSpPr>
          <p:cNvPr id="25607" name="Csoportba foglalás 366"/>
          <p:cNvGrpSpPr>
            <a:grpSpLocks/>
          </p:cNvGrpSpPr>
          <p:nvPr/>
        </p:nvGrpSpPr>
        <p:grpSpPr bwMode="auto">
          <a:xfrm>
            <a:off x="4387850" y="1217613"/>
            <a:ext cx="1674813" cy="642937"/>
            <a:chOff x="4387861" y="1217981"/>
            <a:chExt cx="1674576" cy="641798"/>
          </a:xfrm>
        </p:grpSpPr>
        <p:cxnSp>
          <p:nvCxnSpPr>
            <p:cNvPr id="25694" name="Egyenes összekötő 81"/>
            <p:cNvCxnSpPr>
              <a:cxnSpLocks noChangeShapeType="1"/>
            </p:cNvCxnSpPr>
            <p:nvPr/>
          </p:nvCxnSpPr>
          <p:spPr bwMode="auto">
            <a:xfrm flipH="1">
              <a:off x="5284227" y="1502111"/>
              <a:ext cx="43494" cy="37613"/>
            </a:xfrm>
            <a:prstGeom prst="line">
              <a:avLst/>
            </a:prstGeom>
            <a:noFill/>
            <a:ln w="19050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5695" name="Egyenes összekötő 82"/>
            <p:cNvCxnSpPr>
              <a:cxnSpLocks noChangeShapeType="1"/>
            </p:cNvCxnSpPr>
            <p:nvPr/>
          </p:nvCxnSpPr>
          <p:spPr bwMode="auto">
            <a:xfrm rot="16200000" flipH="1">
              <a:off x="5287252" y="1536867"/>
              <a:ext cx="41793" cy="39144"/>
            </a:xfrm>
            <a:prstGeom prst="line">
              <a:avLst/>
            </a:prstGeom>
            <a:noFill/>
            <a:ln w="19050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5696" name="Egyenes összekötő 270"/>
            <p:cNvCxnSpPr>
              <a:cxnSpLocks noChangeShapeType="1"/>
            </p:cNvCxnSpPr>
            <p:nvPr/>
          </p:nvCxnSpPr>
          <p:spPr bwMode="auto">
            <a:xfrm flipV="1">
              <a:off x="4387861" y="1391057"/>
              <a:ext cx="1644324" cy="13548"/>
            </a:xfrm>
            <a:prstGeom prst="line">
              <a:avLst/>
            </a:prstGeom>
            <a:noFill/>
            <a:ln w="19050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5697" name="Egyenes összekötő 271"/>
            <p:cNvCxnSpPr>
              <a:cxnSpLocks noChangeShapeType="1"/>
            </p:cNvCxnSpPr>
            <p:nvPr/>
          </p:nvCxnSpPr>
          <p:spPr bwMode="auto">
            <a:xfrm>
              <a:off x="4405358" y="1811534"/>
              <a:ext cx="1657079" cy="3145"/>
            </a:xfrm>
            <a:prstGeom prst="line">
              <a:avLst/>
            </a:prstGeom>
            <a:noFill/>
            <a:ln w="19050" algn="ctr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25698" name="Háromszög 273"/>
            <p:cNvSpPr>
              <a:spLocks noChangeArrowheads="1"/>
            </p:cNvSpPr>
            <p:nvPr/>
          </p:nvSpPr>
          <p:spPr bwMode="auto">
            <a:xfrm rot="-8748056">
              <a:off x="4880111" y="1359328"/>
              <a:ext cx="113988" cy="87124"/>
            </a:xfrm>
            <a:prstGeom prst="triangle">
              <a:avLst>
                <a:gd name="adj" fmla="val 50000"/>
              </a:avLst>
            </a:prstGeom>
            <a:solidFill>
              <a:schemeClr val="tx1"/>
            </a:solidFill>
            <a:ln w="19050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hu-HU"/>
            </a:p>
          </p:txBody>
        </p:sp>
        <p:sp>
          <p:nvSpPr>
            <p:cNvPr id="25699" name="Ellipszis 274"/>
            <p:cNvSpPr>
              <a:spLocks noChangeArrowheads="1"/>
            </p:cNvSpPr>
            <p:nvPr/>
          </p:nvSpPr>
          <p:spPr bwMode="auto">
            <a:xfrm>
              <a:off x="5620842" y="1375412"/>
              <a:ext cx="77619" cy="64488"/>
            </a:xfrm>
            <a:prstGeom prst="ellipse">
              <a:avLst/>
            </a:prstGeom>
            <a:solidFill>
              <a:schemeClr val="tx1"/>
            </a:solidFill>
            <a:ln w="2857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hu-HU"/>
            </a:p>
          </p:txBody>
        </p:sp>
        <p:sp>
          <p:nvSpPr>
            <p:cNvPr id="25700" name="Háromszög 275"/>
            <p:cNvSpPr>
              <a:spLocks noChangeArrowheads="1"/>
            </p:cNvSpPr>
            <p:nvPr/>
          </p:nvSpPr>
          <p:spPr bwMode="auto">
            <a:xfrm rot="-320080">
              <a:off x="5344885" y="1774248"/>
              <a:ext cx="115813" cy="85531"/>
            </a:xfrm>
            <a:prstGeom prst="triangle">
              <a:avLst>
                <a:gd name="adj" fmla="val 50000"/>
              </a:avLst>
            </a:prstGeom>
            <a:solidFill>
              <a:schemeClr val="tx1"/>
            </a:solidFill>
            <a:ln w="19050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hu-HU"/>
            </a:p>
          </p:txBody>
        </p:sp>
        <p:sp>
          <p:nvSpPr>
            <p:cNvPr id="25701" name="Szabadkézi sokszög 276"/>
            <p:cNvSpPr>
              <a:spLocks/>
            </p:cNvSpPr>
            <p:nvPr/>
          </p:nvSpPr>
          <p:spPr bwMode="auto">
            <a:xfrm>
              <a:off x="4954322" y="1430362"/>
              <a:ext cx="711495" cy="112400"/>
            </a:xfrm>
            <a:custGeom>
              <a:avLst/>
              <a:gdLst>
                <a:gd name="T0" fmla="*/ 0 w 1058487"/>
                <a:gd name="T1" fmla="*/ 0 h 167177"/>
                <a:gd name="T2" fmla="*/ 104085 w 1058487"/>
                <a:gd name="T3" fmla="*/ 33973 h 167177"/>
                <a:gd name="T4" fmla="*/ 216088 w 1058487"/>
                <a:gd name="T5" fmla="*/ 1132 h 167177"/>
                <a:gd name="T6" fmla="*/ 0 60000 65536"/>
                <a:gd name="T7" fmla="*/ 0 60000 65536"/>
                <a:gd name="T8" fmla="*/ 0 60000 65536"/>
                <a:gd name="T9" fmla="*/ 0 w 1058487"/>
                <a:gd name="T10" fmla="*/ 0 h 167177"/>
                <a:gd name="T11" fmla="*/ 1058487 w 1058487"/>
                <a:gd name="T12" fmla="*/ 167177 h 16717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58487" h="167177">
                  <a:moveTo>
                    <a:pt x="0" y="0"/>
                  </a:moveTo>
                  <a:cubicBezTo>
                    <a:pt x="166716" y="82665"/>
                    <a:pt x="333433" y="165331"/>
                    <a:pt x="509847" y="166254"/>
                  </a:cubicBezTo>
                  <a:cubicBezTo>
                    <a:pt x="686261" y="167177"/>
                    <a:pt x="872374" y="86359"/>
                    <a:pt x="1058487" y="5541"/>
                  </a:cubicBezTo>
                </a:path>
              </a:pathLst>
            </a:custGeom>
            <a:noFill/>
            <a:ln w="1905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5702" name="Szabadkézi sokszög 277"/>
            <p:cNvSpPr>
              <a:spLocks/>
            </p:cNvSpPr>
            <p:nvPr/>
          </p:nvSpPr>
          <p:spPr bwMode="auto">
            <a:xfrm rot="18222743" flipV="1">
              <a:off x="5300323" y="1570541"/>
              <a:ext cx="418433" cy="53962"/>
            </a:xfrm>
            <a:custGeom>
              <a:avLst/>
              <a:gdLst>
                <a:gd name="T0" fmla="*/ 0 w 1058487"/>
                <a:gd name="T1" fmla="*/ 0 h 167177"/>
                <a:gd name="T2" fmla="*/ 12451 w 1058487"/>
                <a:gd name="T3" fmla="*/ 1805 h 167177"/>
                <a:gd name="T4" fmla="*/ 25849 w 1058487"/>
                <a:gd name="T5" fmla="*/ 60 h 167177"/>
                <a:gd name="T6" fmla="*/ 0 60000 65536"/>
                <a:gd name="T7" fmla="*/ 0 60000 65536"/>
                <a:gd name="T8" fmla="*/ 0 60000 65536"/>
                <a:gd name="T9" fmla="*/ 0 w 1058487"/>
                <a:gd name="T10" fmla="*/ 0 h 167177"/>
                <a:gd name="T11" fmla="*/ 1058487 w 1058487"/>
                <a:gd name="T12" fmla="*/ 167177 h 16717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58487" h="167177">
                  <a:moveTo>
                    <a:pt x="0" y="0"/>
                  </a:moveTo>
                  <a:cubicBezTo>
                    <a:pt x="166716" y="82665"/>
                    <a:pt x="333433" y="165331"/>
                    <a:pt x="509847" y="166254"/>
                  </a:cubicBezTo>
                  <a:cubicBezTo>
                    <a:pt x="686261" y="167177"/>
                    <a:pt x="872374" y="86359"/>
                    <a:pt x="1058487" y="5541"/>
                  </a:cubicBezTo>
                </a:path>
              </a:pathLst>
            </a:custGeom>
            <a:noFill/>
            <a:ln w="1905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</p:spPr>
          <p:txBody>
            <a:bodyPr anchor="ctr"/>
            <a:lstStyle/>
            <a:p>
              <a:endParaRPr lang="en-US"/>
            </a:p>
          </p:txBody>
        </p:sp>
        <p:cxnSp>
          <p:nvCxnSpPr>
            <p:cNvPr id="25703" name="Egyenes összekötő 278"/>
            <p:cNvCxnSpPr>
              <a:cxnSpLocks noChangeShapeType="1"/>
              <a:stCxn id="25701" idx="0"/>
              <a:endCxn id="25702" idx="0"/>
            </p:cNvCxnSpPr>
            <p:nvPr/>
          </p:nvCxnSpPr>
          <p:spPr bwMode="auto">
            <a:xfrm>
              <a:off x="4954322" y="1430362"/>
              <a:ext cx="461569" cy="356172"/>
            </a:xfrm>
            <a:prstGeom prst="line">
              <a:avLst/>
            </a:prstGeom>
            <a:noFill/>
            <a:ln w="19050" algn="ctr">
              <a:solidFill>
                <a:schemeClr val="tx1"/>
              </a:solidFill>
              <a:prstDash val="dash"/>
              <a:round/>
              <a:headEnd/>
              <a:tailEnd/>
            </a:ln>
          </p:spPr>
        </p:cxnSp>
        <p:sp>
          <p:nvSpPr>
            <p:cNvPr id="25704" name="Szabadkézi sokszög 279"/>
            <p:cNvSpPr>
              <a:spLocks/>
            </p:cNvSpPr>
            <p:nvPr/>
          </p:nvSpPr>
          <p:spPr bwMode="auto">
            <a:xfrm>
              <a:off x="4980398" y="1238473"/>
              <a:ext cx="677969" cy="143451"/>
            </a:xfrm>
            <a:custGeom>
              <a:avLst/>
              <a:gdLst>
                <a:gd name="T0" fmla="*/ 0 w 1008611"/>
                <a:gd name="T1" fmla="*/ 39069 h 213360"/>
                <a:gd name="T2" fmla="*/ 52042 w 1008611"/>
                <a:gd name="T3" fmla="*/ 6229 h 213360"/>
                <a:gd name="T4" fmla="*/ 138025 w 1008611"/>
                <a:gd name="T5" fmla="*/ 6229 h 213360"/>
                <a:gd name="T6" fmla="*/ 205906 w 1008611"/>
                <a:gd name="T7" fmla="*/ 43599 h 21336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08611"/>
                <a:gd name="T13" fmla="*/ 0 h 213360"/>
                <a:gd name="T14" fmla="*/ 1008611 w 1008611"/>
                <a:gd name="T15" fmla="*/ 213360 h 21336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08611" h="213360">
                  <a:moveTo>
                    <a:pt x="0" y="191193"/>
                  </a:moveTo>
                  <a:cubicBezTo>
                    <a:pt x="71119" y="124229"/>
                    <a:pt x="142239" y="57265"/>
                    <a:pt x="254923" y="30480"/>
                  </a:cubicBezTo>
                  <a:cubicBezTo>
                    <a:pt x="367607" y="3695"/>
                    <a:pt x="550487" y="0"/>
                    <a:pt x="676102" y="30480"/>
                  </a:cubicBezTo>
                  <a:cubicBezTo>
                    <a:pt x="801717" y="60960"/>
                    <a:pt x="905164" y="137160"/>
                    <a:pt x="1008611" y="213360"/>
                  </a:cubicBezTo>
                </a:path>
              </a:pathLst>
            </a:cu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5705" name="Szabadkézi sokszög 280"/>
            <p:cNvSpPr>
              <a:spLocks/>
            </p:cNvSpPr>
            <p:nvPr/>
          </p:nvSpPr>
          <p:spPr bwMode="auto">
            <a:xfrm>
              <a:off x="5416860" y="1396828"/>
              <a:ext cx="260757" cy="409860"/>
            </a:xfrm>
            <a:custGeom>
              <a:avLst/>
              <a:gdLst>
                <a:gd name="T0" fmla="*/ 71275 w 387927"/>
                <a:gd name="T1" fmla="*/ 0 h 609600"/>
                <a:gd name="T2" fmla="*/ 75800 w 387927"/>
                <a:gd name="T3" fmla="*/ 45298 h 609600"/>
                <a:gd name="T4" fmla="*/ 50911 w 387927"/>
                <a:gd name="T5" fmla="*/ 98522 h 609600"/>
                <a:gd name="T6" fmla="*/ 0 w 387927"/>
                <a:gd name="T7" fmla="*/ 124568 h 609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87927"/>
                <a:gd name="T13" fmla="*/ 0 h 609600"/>
                <a:gd name="T14" fmla="*/ 387927 w 387927"/>
                <a:gd name="T15" fmla="*/ 609600 h 609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87927" h="609600">
                  <a:moveTo>
                    <a:pt x="349135" y="0"/>
                  </a:moveTo>
                  <a:cubicBezTo>
                    <a:pt x="368531" y="70658"/>
                    <a:pt x="387927" y="141317"/>
                    <a:pt x="371302" y="221673"/>
                  </a:cubicBezTo>
                  <a:cubicBezTo>
                    <a:pt x="354677" y="302029"/>
                    <a:pt x="311266" y="417484"/>
                    <a:pt x="249382" y="482138"/>
                  </a:cubicBezTo>
                  <a:cubicBezTo>
                    <a:pt x="187498" y="546793"/>
                    <a:pt x="93749" y="578196"/>
                    <a:pt x="0" y="609600"/>
                  </a:cubicBezTo>
                </a:path>
              </a:pathLst>
            </a:cu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5706" name="Szabadkézi sokszög 281"/>
            <p:cNvSpPr>
              <a:spLocks/>
            </p:cNvSpPr>
            <p:nvPr/>
          </p:nvSpPr>
          <p:spPr bwMode="auto">
            <a:xfrm>
              <a:off x="4920796" y="1408006"/>
              <a:ext cx="495438" cy="417312"/>
            </a:xfrm>
            <a:custGeom>
              <a:avLst/>
              <a:gdLst>
                <a:gd name="T0" fmla="*/ 0 w 737061"/>
                <a:gd name="T1" fmla="*/ 0 h 620683"/>
                <a:gd name="T2" fmla="*/ 19233 w 737061"/>
                <a:gd name="T3" fmla="*/ 57755 h 620683"/>
                <a:gd name="T4" fmla="*/ 71275 w 737061"/>
                <a:gd name="T5" fmla="*/ 109847 h 620683"/>
                <a:gd name="T6" fmla="*/ 150469 w 737061"/>
                <a:gd name="T7" fmla="*/ 126834 h 62068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37061"/>
                <a:gd name="T13" fmla="*/ 0 h 620683"/>
                <a:gd name="T14" fmla="*/ 737061 w 737061"/>
                <a:gd name="T15" fmla="*/ 620683 h 62068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37061" h="620683">
                  <a:moveTo>
                    <a:pt x="0" y="0"/>
                  </a:moveTo>
                  <a:cubicBezTo>
                    <a:pt x="18011" y="96519"/>
                    <a:pt x="36022" y="193039"/>
                    <a:pt x="94211" y="282632"/>
                  </a:cubicBezTo>
                  <a:cubicBezTo>
                    <a:pt x="152400" y="372225"/>
                    <a:pt x="241992" y="481214"/>
                    <a:pt x="349134" y="537556"/>
                  </a:cubicBezTo>
                  <a:cubicBezTo>
                    <a:pt x="456276" y="593898"/>
                    <a:pt x="596668" y="607290"/>
                    <a:pt x="737061" y="620683"/>
                  </a:cubicBezTo>
                </a:path>
              </a:pathLst>
            </a:cu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ctr"/>
            <a:lstStyle/>
            <a:p>
              <a:endParaRPr lang="en-US"/>
            </a:p>
          </p:txBody>
        </p:sp>
        <p:cxnSp>
          <p:nvCxnSpPr>
            <p:cNvPr id="25707" name="Egyenes összekötő 282"/>
            <p:cNvCxnSpPr>
              <a:cxnSpLocks noChangeShapeType="1"/>
            </p:cNvCxnSpPr>
            <p:nvPr/>
          </p:nvCxnSpPr>
          <p:spPr bwMode="auto">
            <a:xfrm>
              <a:off x="5300756" y="1217981"/>
              <a:ext cx="37251" cy="33534"/>
            </a:xfrm>
            <a:prstGeom prst="line">
              <a:avLst/>
            </a:prstGeom>
            <a:noFill/>
            <a:ln w="19050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5708" name="Egyenes összekötő 283"/>
            <p:cNvCxnSpPr>
              <a:cxnSpLocks noChangeShapeType="1"/>
            </p:cNvCxnSpPr>
            <p:nvPr/>
          </p:nvCxnSpPr>
          <p:spPr bwMode="auto">
            <a:xfrm rot="5400000">
              <a:off x="5298889" y="1249655"/>
              <a:ext cx="37261" cy="33526"/>
            </a:xfrm>
            <a:prstGeom prst="line">
              <a:avLst/>
            </a:prstGeom>
            <a:noFill/>
            <a:ln w="19050" algn="ctr">
              <a:solidFill>
                <a:schemeClr val="tx1"/>
              </a:solidFill>
              <a:round/>
              <a:headEnd/>
              <a:tailEnd/>
            </a:ln>
          </p:spPr>
        </p:cxnSp>
      </p:grpSp>
      <p:grpSp>
        <p:nvGrpSpPr>
          <p:cNvPr id="25608" name="Csoportba foglalás 367"/>
          <p:cNvGrpSpPr>
            <a:grpSpLocks/>
          </p:cNvGrpSpPr>
          <p:nvPr/>
        </p:nvGrpSpPr>
        <p:grpSpPr bwMode="auto">
          <a:xfrm>
            <a:off x="6411913" y="1243013"/>
            <a:ext cx="1519237" cy="703262"/>
            <a:chOff x="6411827" y="1243579"/>
            <a:chExt cx="1519972" cy="702414"/>
          </a:xfrm>
        </p:grpSpPr>
        <p:grpSp>
          <p:nvGrpSpPr>
            <p:cNvPr id="25676" name="Csoportba foglalás 142"/>
            <p:cNvGrpSpPr>
              <a:grpSpLocks/>
            </p:cNvGrpSpPr>
            <p:nvPr/>
          </p:nvGrpSpPr>
          <p:grpSpPr bwMode="auto">
            <a:xfrm>
              <a:off x="6411827" y="1243579"/>
              <a:ext cx="1519972" cy="702414"/>
              <a:chOff x="4152900" y="1245141"/>
              <a:chExt cx="2430963" cy="1176011"/>
            </a:xfrm>
          </p:grpSpPr>
          <p:cxnSp>
            <p:nvCxnSpPr>
              <p:cNvPr id="25681" name="Egyenes összekötő 143"/>
              <p:cNvCxnSpPr>
                <a:cxnSpLocks noChangeShapeType="1"/>
              </p:cNvCxnSpPr>
              <p:nvPr/>
            </p:nvCxnSpPr>
            <p:spPr bwMode="auto">
              <a:xfrm flipV="1">
                <a:off x="4152900" y="1562976"/>
                <a:ext cx="2387047" cy="24524"/>
              </a:xfrm>
              <a:prstGeom prst="line">
                <a:avLst/>
              </a:prstGeom>
              <a:noFill/>
              <a:ln w="19050" algn="ctr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5682" name="Egyenes összekötő 144"/>
              <p:cNvCxnSpPr>
                <a:cxnSpLocks noChangeShapeType="1"/>
              </p:cNvCxnSpPr>
              <p:nvPr/>
            </p:nvCxnSpPr>
            <p:spPr bwMode="auto">
              <a:xfrm>
                <a:off x="4178300" y="2324100"/>
                <a:ext cx="2405563" cy="5692"/>
              </a:xfrm>
              <a:prstGeom prst="line">
                <a:avLst/>
              </a:prstGeom>
              <a:noFill/>
              <a:ln w="19050" algn="ctr">
                <a:solidFill>
                  <a:schemeClr val="tx1"/>
                </a:solidFill>
                <a:round/>
                <a:headEnd/>
                <a:tailEnd/>
              </a:ln>
            </p:spPr>
          </p:cxnSp>
          <p:sp>
            <p:nvSpPr>
              <p:cNvPr id="25683" name="Háromszög 145"/>
              <p:cNvSpPr>
                <a:spLocks noChangeArrowheads="1"/>
              </p:cNvSpPr>
              <p:nvPr/>
            </p:nvSpPr>
            <p:spPr bwMode="auto">
              <a:xfrm rot="6819132" flipV="1">
                <a:off x="4864534" y="1460405"/>
                <a:ext cx="194433" cy="142316"/>
              </a:xfrm>
              <a:prstGeom prst="triangle">
                <a:avLst>
                  <a:gd name="adj" fmla="val 50000"/>
                </a:avLst>
              </a:prstGeom>
              <a:solidFill>
                <a:schemeClr val="tx1"/>
              </a:solidFill>
              <a:ln w="1905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endParaRPr lang="hu-HU"/>
              </a:p>
            </p:txBody>
          </p:sp>
          <p:sp>
            <p:nvSpPr>
              <p:cNvPr id="25684" name="Ellipszis 146"/>
              <p:cNvSpPr>
                <a:spLocks noChangeArrowheads="1"/>
              </p:cNvSpPr>
              <p:nvPr/>
            </p:nvSpPr>
            <p:spPr bwMode="auto">
              <a:xfrm>
                <a:off x="5936065" y="1507667"/>
                <a:ext cx="152400" cy="159790"/>
              </a:xfrm>
              <a:prstGeom prst="ellipse">
                <a:avLst/>
              </a:prstGeom>
              <a:solidFill>
                <a:schemeClr val="tx1"/>
              </a:solidFill>
              <a:ln w="2857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endParaRPr lang="hu-HU"/>
              </a:p>
            </p:txBody>
          </p:sp>
          <p:sp>
            <p:nvSpPr>
              <p:cNvPr id="25685" name="Háromszög 147"/>
              <p:cNvSpPr>
                <a:spLocks noChangeArrowheads="1"/>
              </p:cNvSpPr>
              <p:nvPr/>
            </p:nvSpPr>
            <p:spPr bwMode="auto">
              <a:xfrm rot="-320080">
                <a:off x="5590842" y="2266329"/>
                <a:ext cx="168124" cy="154823"/>
              </a:xfrm>
              <a:prstGeom prst="triangle">
                <a:avLst>
                  <a:gd name="adj" fmla="val 50000"/>
                </a:avLst>
              </a:prstGeom>
              <a:solidFill>
                <a:schemeClr val="tx1"/>
              </a:solidFill>
              <a:ln w="1905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endParaRPr lang="hu-HU"/>
              </a:p>
            </p:txBody>
          </p:sp>
          <p:sp>
            <p:nvSpPr>
              <p:cNvPr id="25686" name="Szabadkézi sokszög 148"/>
              <p:cNvSpPr>
                <a:spLocks/>
              </p:cNvSpPr>
              <p:nvPr/>
            </p:nvSpPr>
            <p:spPr bwMode="auto">
              <a:xfrm>
                <a:off x="4975225" y="1634123"/>
                <a:ext cx="1032870" cy="203460"/>
              </a:xfrm>
              <a:custGeom>
                <a:avLst/>
                <a:gdLst>
                  <a:gd name="T0" fmla="*/ 0 w 1058487"/>
                  <a:gd name="T1" fmla="*/ 0 h 167177"/>
                  <a:gd name="T2" fmla="*/ 462253 w 1058487"/>
                  <a:gd name="T3" fmla="*/ 364740 h 167177"/>
                  <a:gd name="T4" fmla="*/ 959679 w 1058487"/>
                  <a:gd name="T5" fmla="*/ 12157 h 167177"/>
                  <a:gd name="T6" fmla="*/ 0 60000 65536"/>
                  <a:gd name="T7" fmla="*/ 0 60000 65536"/>
                  <a:gd name="T8" fmla="*/ 0 60000 65536"/>
                  <a:gd name="T9" fmla="*/ 0 w 1058487"/>
                  <a:gd name="T10" fmla="*/ 0 h 167177"/>
                  <a:gd name="T11" fmla="*/ 1058487 w 1058487"/>
                  <a:gd name="T12" fmla="*/ 167177 h 16717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8487" h="167177">
                    <a:moveTo>
                      <a:pt x="0" y="0"/>
                    </a:moveTo>
                    <a:cubicBezTo>
                      <a:pt x="166716" y="82665"/>
                      <a:pt x="333433" y="165331"/>
                      <a:pt x="509847" y="166254"/>
                    </a:cubicBezTo>
                    <a:cubicBezTo>
                      <a:pt x="686261" y="167177"/>
                      <a:pt x="872374" y="86359"/>
                      <a:pt x="1058487" y="5541"/>
                    </a:cubicBezTo>
                  </a:path>
                </a:pathLst>
              </a:custGeom>
              <a:noFill/>
              <a:ln w="19050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txBody>
              <a:bodyPr anchor="ctr"/>
              <a:lstStyle/>
              <a:p>
                <a:endParaRPr lang="en-US"/>
              </a:p>
            </p:txBody>
          </p:sp>
          <p:sp>
            <p:nvSpPr>
              <p:cNvPr id="25687" name="Szabadkézi sokszög 149"/>
              <p:cNvSpPr>
                <a:spLocks/>
              </p:cNvSpPr>
              <p:nvPr/>
            </p:nvSpPr>
            <p:spPr bwMode="auto">
              <a:xfrm rot="18222743" flipV="1">
                <a:off x="5402518" y="1897537"/>
                <a:ext cx="757422" cy="78336"/>
              </a:xfrm>
              <a:custGeom>
                <a:avLst/>
                <a:gdLst>
                  <a:gd name="T0" fmla="*/ 0 w 1058487"/>
                  <a:gd name="T1" fmla="*/ 0 h 167177"/>
                  <a:gd name="T2" fmla="*/ 133674 w 1058487"/>
                  <a:gd name="T3" fmla="*/ 8015 h 167177"/>
                  <a:gd name="T4" fmla="*/ 277520 w 1058487"/>
                  <a:gd name="T5" fmla="*/ 267 h 167177"/>
                  <a:gd name="T6" fmla="*/ 0 60000 65536"/>
                  <a:gd name="T7" fmla="*/ 0 60000 65536"/>
                  <a:gd name="T8" fmla="*/ 0 60000 65536"/>
                  <a:gd name="T9" fmla="*/ 0 w 1058487"/>
                  <a:gd name="T10" fmla="*/ 0 h 167177"/>
                  <a:gd name="T11" fmla="*/ 1058487 w 1058487"/>
                  <a:gd name="T12" fmla="*/ 167177 h 16717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8487" h="167177">
                    <a:moveTo>
                      <a:pt x="0" y="0"/>
                    </a:moveTo>
                    <a:cubicBezTo>
                      <a:pt x="166716" y="82665"/>
                      <a:pt x="333433" y="165331"/>
                      <a:pt x="509847" y="166254"/>
                    </a:cubicBezTo>
                    <a:cubicBezTo>
                      <a:pt x="686261" y="167177"/>
                      <a:pt x="872374" y="86359"/>
                      <a:pt x="1058487" y="5541"/>
                    </a:cubicBezTo>
                  </a:path>
                </a:pathLst>
              </a:custGeom>
              <a:noFill/>
              <a:ln w="19050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txBody>
              <a:bodyPr anchor="ctr"/>
              <a:lstStyle/>
              <a:p>
                <a:endParaRPr lang="en-US"/>
              </a:p>
            </p:txBody>
          </p:sp>
          <p:cxnSp>
            <p:nvCxnSpPr>
              <p:cNvPr id="25688" name="Egyenes összekötő 150"/>
              <p:cNvCxnSpPr>
                <a:cxnSpLocks noChangeShapeType="1"/>
                <a:stCxn id="25686" idx="0"/>
                <a:endCxn id="25687" idx="0"/>
              </p:cNvCxnSpPr>
              <p:nvPr/>
            </p:nvCxnSpPr>
            <p:spPr bwMode="auto">
              <a:xfrm>
                <a:off x="4975225" y="1634123"/>
                <a:ext cx="670055" cy="644721"/>
              </a:xfrm>
              <a:prstGeom prst="line">
                <a:avLst/>
              </a:prstGeom>
              <a:noFill/>
              <a:ln w="19050" algn="ctr">
                <a:solidFill>
                  <a:schemeClr val="tx1"/>
                </a:solidFill>
                <a:prstDash val="dash"/>
                <a:round/>
                <a:headEnd/>
                <a:tailEnd/>
              </a:ln>
            </p:spPr>
          </p:cxnSp>
          <p:sp>
            <p:nvSpPr>
              <p:cNvPr id="25689" name="Szabadkézi sokszög 151"/>
              <p:cNvSpPr>
                <a:spLocks/>
              </p:cNvSpPr>
              <p:nvPr/>
            </p:nvSpPr>
            <p:spPr bwMode="auto">
              <a:xfrm>
                <a:off x="4965971" y="1286777"/>
                <a:ext cx="1031310" cy="255058"/>
              </a:xfrm>
              <a:custGeom>
                <a:avLst/>
                <a:gdLst>
                  <a:gd name="T0" fmla="*/ 0 w 1008611"/>
                  <a:gd name="T1" fmla="*/ 390459 h 213360"/>
                  <a:gd name="T2" fmla="*/ 278657 w 1008611"/>
                  <a:gd name="T3" fmla="*/ 62247 h 213360"/>
                  <a:gd name="T4" fmla="*/ 739050 w 1008611"/>
                  <a:gd name="T5" fmla="*/ 62247 h 213360"/>
                  <a:gd name="T6" fmla="*/ 1102519 w 1008611"/>
                  <a:gd name="T7" fmla="*/ 435729 h 2133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08611"/>
                  <a:gd name="T13" fmla="*/ 0 h 213360"/>
                  <a:gd name="T14" fmla="*/ 1008611 w 1008611"/>
                  <a:gd name="T15" fmla="*/ 213360 h 2133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08611" h="213360">
                    <a:moveTo>
                      <a:pt x="0" y="191193"/>
                    </a:moveTo>
                    <a:cubicBezTo>
                      <a:pt x="71119" y="124229"/>
                      <a:pt x="142239" y="57265"/>
                      <a:pt x="254923" y="30480"/>
                    </a:cubicBezTo>
                    <a:cubicBezTo>
                      <a:pt x="367607" y="3695"/>
                      <a:pt x="550487" y="0"/>
                      <a:pt x="676102" y="30480"/>
                    </a:cubicBezTo>
                    <a:cubicBezTo>
                      <a:pt x="801717" y="60960"/>
                      <a:pt x="905164" y="137160"/>
                      <a:pt x="1008611" y="213360"/>
                    </a:cubicBezTo>
                  </a:path>
                </a:pathLst>
              </a:cu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anchor="ctr"/>
              <a:lstStyle/>
              <a:p>
                <a:endParaRPr lang="en-US"/>
              </a:p>
            </p:txBody>
          </p:sp>
          <p:sp>
            <p:nvSpPr>
              <p:cNvPr id="25690" name="Szabadkézi sokszög 152"/>
              <p:cNvSpPr>
                <a:spLocks/>
              </p:cNvSpPr>
              <p:nvPr/>
            </p:nvSpPr>
            <p:spPr bwMode="auto">
              <a:xfrm>
                <a:off x="5656595" y="1573421"/>
                <a:ext cx="431030" cy="741905"/>
              </a:xfrm>
              <a:custGeom>
                <a:avLst/>
                <a:gdLst>
                  <a:gd name="T0" fmla="*/ 532137 w 387927"/>
                  <a:gd name="T1" fmla="*/ 0 h 609600"/>
                  <a:gd name="T2" fmla="*/ 565923 w 387927"/>
                  <a:gd name="T3" fmla="*/ 486325 h 609600"/>
                  <a:gd name="T4" fmla="*/ 380098 w 387927"/>
                  <a:gd name="T5" fmla="*/ 1057754 h 609600"/>
                  <a:gd name="T6" fmla="*/ 0 w 387927"/>
                  <a:gd name="T7" fmla="*/ 1337391 h 609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87927"/>
                  <a:gd name="T13" fmla="*/ 0 h 609600"/>
                  <a:gd name="T14" fmla="*/ 387927 w 387927"/>
                  <a:gd name="T15" fmla="*/ 609600 h 609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87927" h="609600">
                    <a:moveTo>
                      <a:pt x="349135" y="0"/>
                    </a:moveTo>
                    <a:cubicBezTo>
                      <a:pt x="368531" y="70658"/>
                      <a:pt x="387927" y="141317"/>
                      <a:pt x="371302" y="221673"/>
                    </a:cubicBezTo>
                    <a:cubicBezTo>
                      <a:pt x="354677" y="302029"/>
                      <a:pt x="311266" y="417484"/>
                      <a:pt x="249382" y="482138"/>
                    </a:cubicBezTo>
                    <a:cubicBezTo>
                      <a:pt x="187498" y="546793"/>
                      <a:pt x="93749" y="578196"/>
                      <a:pt x="0" y="609600"/>
                    </a:cubicBezTo>
                  </a:path>
                </a:pathLst>
              </a:cu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anchor="ctr"/>
              <a:lstStyle/>
              <a:p>
                <a:endParaRPr lang="en-US"/>
              </a:p>
            </p:txBody>
          </p:sp>
          <p:sp>
            <p:nvSpPr>
              <p:cNvPr id="25691" name="Szabadkézi sokszög 153"/>
              <p:cNvSpPr>
                <a:spLocks/>
              </p:cNvSpPr>
              <p:nvPr/>
            </p:nvSpPr>
            <p:spPr bwMode="auto">
              <a:xfrm>
                <a:off x="4926556" y="1593655"/>
                <a:ext cx="719223" cy="755394"/>
              </a:xfrm>
              <a:custGeom>
                <a:avLst/>
                <a:gdLst>
                  <a:gd name="T0" fmla="*/ 0 w 737061"/>
                  <a:gd name="T1" fmla="*/ 0 h 620683"/>
                  <a:gd name="T2" fmla="*/ 85417 w 737061"/>
                  <a:gd name="T3" fmla="*/ 620064 h 620683"/>
                  <a:gd name="T4" fmla="*/ 316542 w 737061"/>
                  <a:gd name="T5" fmla="*/ 1179338 h 620683"/>
                  <a:gd name="T6" fmla="*/ 668258 w 737061"/>
                  <a:gd name="T7" fmla="*/ 1361710 h 62068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37061"/>
                  <a:gd name="T13" fmla="*/ 0 h 620683"/>
                  <a:gd name="T14" fmla="*/ 737061 w 737061"/>
                  <a:gd name="T15" fmla="*/ 620683 h 62068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37061" h="620683">
                    <a:moveTo>
                      <a:pt x="0" y="0"/>
                    </a:moveTo>
                    <a:cubicBezTo>
                      <a:pt x="18011" y="96519"/>
                      <a:pt x="36022" y="193039"/>
                      <a:pt x="94211" y="282632"/>
                    </a:cubicBezTo>
                    <a:cubicBezTo>
                      <a:pt x="152400" y="372225"/>
                      <a:pt x="241992" y="481214"/>
                      <a:pt x="349134" y="537556"/>
                    </a:cubicBezTo>
                    <a:cubicBezTo>
                      <a:pt x="456276" y="593898"/>
                      <a:pt x="596668" y="607290"/>
                      <a:pt x="737061" y="620683"/>
                    </a:cubicBezTo>
                  </a:path>
                </a:pathLst>
              </a:cu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anchor="ctr"/>
              <a:lstStyle/>
              <a:p>
                <a:endParaRPr lang="en-US"/>
              </a:p>
            </p:txBody>
          </p:sp>
          <p:cxnSp>
            <p:nvCxnSpPr>
              <p:cNvPr id="25692" name="Egyenes összekötő 154"/>
              <p:cNvCxnSpPr>
                <a:cxnSpLocks noChangeShapeType="1"/>
              </p:cNvCxnSpPr>
              <p:nvPr/>
            </p:nvCxnSpPr>
            <p:spPr bwMode="auto">
              <a:xfrm flipH="1">
                <a:off x="5408579" y="1245141"/>
                <a:ext cx="69562" cy="62974"/>
              </a:xfrm>
              <a:prstGeom prst="line">
                <a:avLst/>
              </a:prstGeom>
              <a:noFill/>
              <a:ln w="19050" algn="ctr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5693" name="Egyenes összekötő 155"/>
              <p:cNvCxnSpPr>
                <a:cxnSpLocks noChangeShapeType="1"/>
              </p:cNvCxnSpPr>
              <p:nvPr/>
            </p:nvCxnSpPr>
            <p:spPr bwMode="auto">
              <a:xfrm rot="16200000" flipH="1">
                <a:off x="5411852" y="1304797"/>
                <a:ext cx="69971" cy="62605"/>
              </a:xfrm>
              <a:prstGeom prst="line">
                <a:avLst/>
              </a:prstGeom>
              <a:noFill/>
              <a:ln w="19050" algn="ctr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cxnSp>
          <p:nvCxnSpPr>
            <p:cNvPr id="25677" name="Egyenes összekötő 293"/>
            <p:cNvCxnSpPr>
              <a:cxnSpLocks noChangeShapeType="1"/>
            </p:cNvCxnSpPr>
            <p:nvPr/>
          </p:nvCxnSpPr>
          <p:spPr bwMode="auto">
            <a:xfrm flipH="1">
              <a:off x="7209090" y="1563504"/>
              <a:ext cx="43494" cy="37613"/>
            </a:xfrm>
            <a:prstGeom prst="line">
              <a:avLst/>
            </a:prstGeom>
            <a:noFill/>
            <a:ln w="19050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5678" name="Egyenes összekötő 294"/>
            <p:cNvCxnSpPr>
              <a:cxnSpLocks noChangeShapeType="1"/>
            </p:cNvCxnSpPr>
            <p:nvPr/>
          </p:nvCxnSpPr>
          <p:spPr bwMode="auto">
            <a:xfrm rot="16200000" flipH="1">
              <a:off x="7212115" y="1598260"/>
              <a:ext cx="41793" cy="39144"/>
            </a:xfrm>
            <a:prstGeom prst="line">
              <a:avLst/>
            </a:prstGeom>
            <a:noFill/>
            <a:ln w="19050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5679" name="Egyenes összekötő 296"/>
            <p:cNvCxnSpPr>
              <a:cxnSpLocks noChangeShapeType="1"/>
            </p:cNvCxnSpPr>
            <p:nvPr/>
          </p:nvCxnSpPr>
          <p:spPr bwMode="auto">
            <a:xfrm rot="16200000" flipH="1">
              <a:off x="7150523" y="1681456"/>
              <a:ext cx="60669" cy="8669"/>
            </a:xfrm>
            <a:prstGeom prst="line">
              <a:avLst/>
            </a:prstGeom>
            <a:noFill/>
            <a:ln w="19050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5680" name="Egyenes összekötő 300"/>
            <p:cNvCxnSpPr>
              <a:cxnSpLocks noChangeShapeType="1"/>
            </p:cNvCxnSpPr>
            <p:nvPr/>
          </p:nvCxnSpPr>
          <p:spPr bwMode="auto">
            <a:xfrm rot="10800000">
              <a:off x="7120186" y="1716125"/>
              <a:ext cx="52004" cy="0"/>
            </a:xfrm>
            <a:prstGeom prst="line">
              <a:avLst/>
            </a:prstGeom>
            <a:noFill/>
            <a:ln w="19050" algn="ctr">
              <a:solidFill>
                <a:schemeClr val="tx1"/>
              </a:solidFill>
              <a:round/>
              <a:headEnd/>
              <a:tailEnd/>
            </a:ln>
          </p:spPr>
        </p:cxnSp>
      </p:grpSp>
      <p:grpSp>
        <p:nvGrpSpPr>
          <p:cNvPr id="25609" name="Csoportba foglalás 368"/>
          <p:cNvGrpSpPr>
            <a:grpSpLocks/>
          </p:cNvGrpSpPr>
          <p:nvPr/>
        </p:nvGrpSpPr>
        <p:grpSpPr bwMode="auto">
          <a:xfrm rot="10800000">
            <a:off x="2590800" y="2357438"/>
            <a:ext cx="1519238" cy="677862"/>
            <a:chOff x="2418947" y="1223625"/>
            <a:chExt cx="1519972" cy="677545"/>
          </a:xfrm>
        </p:grpSpPr>
        <p:cxnSp>
          <p:nvCxnSpPr>
            <p:cNvPr id="25663" name="Egyenes összekötő 369"/>
            <p:cNvCxnSpPr>
              <a:cxnSpLocks noChangeShapeType="1"/>
            </p:cNvCxnSpPr>
            <p:nvPr/>
          </p:nvCxnSpPr>
          <p:spPr bwMode="auto">
            <a:xfrm flipV="1">
              <a:off x="2418947" y="1388594"/>
              <a:ext cx="1492513" cy="14648"/>
            </a:xfrm>
            <a:prstGeom prst="line">
              <a:avLst/>
            </a:prstGeom>
            <a:noFill/>
            <a:ln w="19050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5664" name="Egyenes összekötő 370"/>
            <p:cNvCxnSpPr>
              <a:cxnSpLocks noChangeShapeType="1"/>
            </p:cNvCxnSpPr>
            <p:nvPr/>
          </p:nvCxnSpPr>
          <p:spPr bwMode="auto">
            <a:xfrm>
              <a:off x="2434828" y="1843202"/>
              <a:ext cx="1504091" cy="3400"/>
            </a:xfrm>
            <a:prstGeom prst="line">
              <a:avLst/>
            </a:prstGeom>
            <a:noFill/>
            <a:ln w="19050" algn="ctr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25665" name="Háromszög 371"/>
            <p:cNvSpPr>
              <a:spLocks noChangeArrowheads="1"/>
            </p:cNvSpPr>
            <p:nvPr/>
          </p:nvSpPr>
          <p:spPr bwMode="auto">
            <a:xfrm rot="8552374">
              <a:off x="2869283" y="1354680"/>
              <a:ext cx="105117" cy="81070"/>
            </a:xfrm>
            <a:prstGeom prst="triangle">
              <a:avLst>
                <a:gd name="adj" fmla="val 50000"/>
              </a:avLst>
            </a:prstGeom>
            <a:solidFill>
              <a:schemeClr val="tx1"/>
            </a:solidFill>
            <a:ln w="19050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hu-HU"/>
            </a:p>
          </p:txBody>
        </p:sp>
        <p:sp>
          <p:nvSpPr>
            <p:cNvPr id="25666" name="Ellipszis 372"/>
            <p:cNvSpPr>
              <a:spLocks noChangeArrowheads="1"/>
            </p:cNvSpPr>
            <p:nvPr/>
          </p:nvSpPr>
          <p:spPr bwMode="auto">
            <a:xfrm>
              <a:off x="3514769" y="1342558"/>
              <a:ext cx="95289" cy="95440"/>
            </a:xfrm>
            <a:prstGeom prst="ellipse">
              <a:avLst/>
            </a:prstGeom>
            <a:solidFill>
              <a:schemeClr val="tx1"/>
            </a:solidFill>
            <a:ln w="2857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hu-HU"/>
            </a:p>
          </p:txBody>
        </p:sp>
        <p:sp>
          <p:nvSpPr>
            <p:cNvPr id="25667" name="Háromszög 373"/>
            <p:cNvSpPr>
              <a:spLocks noChangeArrowheads="1"/>
            </p:cNvSpPr>
            <p:nvPr/>
          </p:nvSpPr>
          <p:spPr bwMode="auto">
            <a:xfrm rot="-320080">
              <a:off x="3318028" y="1808697"/>
              <a:ext cx="105120" cy="92473"/>
            </a:xfrm>
            <a:prstGeom prst="triangle">
              <a:avLst>
                <a:gd name="adj" fmla="val 50000"/>
              </a:avLst>
            </a:prstGeom>
            <a:solidFill>
              <a:schemeClr val="tx1"/>
            </a:solidFill>
            <a:ln w="19050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hu-HU"/>
            </a:p>
          </p:txBody>
        </p:sp>
        <p:sp>
          <p:nvSpPr>
            <p:cNvPr id="25668" name="Szabadkézi sokszög 374"/>
            <p:cNvSpPr>
              <a:spLocks/>
            </p:cNvSpPr>
            <p:nvPr/>
          </p:nvSpPr>
          <p:spPr bwMode="auto">
            <a:xfrm>
              <a:off x="2933110" y="1431089"/>
              <a:ext cx="645807" cy="121524"/>
            </a:xfrm>
            <a:custGeom>
              <a:avLst/>
              <a:gdLst>
                <a:gd name="T0" fmla="*/ 0 w 1058487"/>
                <a:gd name="T1" fmla="*/ 0 h 167177"/>
                <a:gd name="T2" fmla="*/ 70649 w 1058487"/>
                <a:gd name="T3" fmla="*/ 46421 h 167177"/>
                <a:gd name="T4" fmla="*/ 146675 w 1058487"/>
                <a:gd name="T5" fmla="*/ 1547 h 167177"/>
                <a:gd name="T6" fmla="*/ 0 60000 65536"/>
                <a:gd name="T7" fmla="*/ 0 60000 65536"/>
                <a:gd name="T8" fmla="*/ 0 60000 65536"/>
                <a:gd name="T9" fmla="*/ 0 w 1058487"/>
                <a:gd name="T10" fmla="*/ 0 h 167177"/>
                <a:gd name="T11" fmla="*/ 1058487 w 1058487"/>
                <a:gd name="T12" fmla="*/ 167177 h 16717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58487" h="167177">
                  <a:moveTo>
                    <a:pt x="0" y="0"/>
                  </a:moveTo>
                  <a:cubicBezTo>
                    <a:pt x="166716" y="82665"/>
                    <a:pt x="333433" y="165331"/>
                    <a:pt x="509847" y="166254"/>
                  </a:cubicBezTo>
                  <a:cubicBezTo>
                    <a:pt x="686261" y="167177"/>
                    <a:pt x="872374" y="86359"/>
                    <a:pt x="1058487" y="5541"/>
                  </a:cubicBezTo>
                </a:path>
              </a:pathLst>
            </a:custGeom>
            <a:noFill/>
            <a:ln w="1905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5669" name="Szabadkézi sokszög 375"/>
            <p:cNvSpPr>
              <a:spLocks/>
            </p:cNvSpPr>
            <p:nvPr/>
          </p:nvSpPr>
          <p:spPr bwMode="auto">
            <a:xfrm rot="18222743" flipV="1">
              <a:off x="3210870" y="1587327"/>
              <a:ext cx="452397" cy="48980"/>
            </a:xfrm>
            <a:custGeom>
              <a:avLst/>
              <a:gdLst>
                <a:gd name="T0" fmla="*/ 0 w 1058487"/>
                <a:gd name="T1" fmla="*/ 0 h 167177"/>
                <a:gd name="T2" fmla="*/ 17013 w 1058487"/>
                <a:gd name="T3" fmla="*/ 1225 h 167177"/>
                <a:gd name="T4" fmla="*/ 35320 w 1058487"/>
                <a:gd name="T5" fmla="*/ 41 h 167177"/>
                <a:gd name="T6" fmla="*/ 0 60000 65536"/>
                <a:gd name="T7" fmla="*/ 0 60000 65536"/>
                <a:gd name="T8" fmla="*/ 0 60000 65536"/>
                <a:gd name="T9" fmla="*/ 0 w 1058487"/>
                <a:gd name="T10" fmla="*/ 0 h 167177"/>
                <a:gd name="T11" fmla="*/ 1058487 w 1058487"/>
                <a:gd name="T12" fmla="*/ 167177 h 16717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58487" h="167177">
                  <a:moveTo>
                    <a:pt x="0" y="0"/>
                  </a:moveTo>
                  <a:cubicBezTo>
                    <a:pt x="166716" y="82665"/>
                    <a:pt x="333433" y="165331"/>
                    <a:pt x="509847" y="166254"/>
                  </a:cubicBezTo>
                  <a:cubicBezTo>
                    <a:pt x="686261" y="167177"/>
                    <a:pt x="872374" y="86359"/>
                    <a:pt x="1058487" y="5541"/>
                  </a:cubicBezTo>
                </a:path>
              </a:pathLst>
            </a:custGeom>
            <a:noFill/>
            <a:ln w="1905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</p:spPr>
          <p:txBody>
            <a:bodyPr anchor="ctr"/>
            <a:lstStyle/>
            <a:p>
              <a:endParaRPr lang="en-US"/>
            </a:p>
          </p:txBody>
        </p:sp>
        <p:cxnSp>
          <p:nvCxnSpPr>
            <p:cNvPr id="25670" name="Egyenes összekötő 376"/>
            <p:cNvCxnSpPr>
              <a:cxnSpLocks noChangeShapeType="1"/>
              <a:stCxn id="25668" idx="0"/>
              <a:endCxn id="25669" idx="0"/>
            </p:cNvCxnSpPr>
            <p:nvPr/>
          </p:nvCxnSpPr>
          <p:spPr bwMode="auto">
            <a:xfrm>
              <a:off x="2933110" y="1431089"/>
              <a:ext cx="418955" cy="385082"/>
            </a:xfrm>
            <a:prstGeom prst="line">
              <a:avLst/>
            </a:prstGeom>
            <a:noFill/>
            <a:ln w="19050" algn="ctr">
              <a:solidFill>
                <a:schemeClr val="tx1"/>
              </a:solidFill>
              <a:prstDash val="dash"/>
              <a:round/>
              <a:headEnd/>
              <a:tailEnd/>
            </a:ln>
          </p:spPr>
        </p:cxnSp>
        <p:sp>
          <p:nvSpPr>
            <p:cNvPr id="25671" name="Szabadkézi sokszög 377"/>
            <p:cNvSpPr>
              <a:spLocks/>
            </p:cNvSpPr>
            <p:nvPr/>
          </p:nvSpPr>
          <p:spPr bwMode="auto">
            <a:xfrm>
              <a:off x="2920500" y="1223625"/>
              <a:ext cx="644832" cy="152342"/>
            </a:xfrm>
            <a:custGeom>
              <a:avLst/>
              <a:gdLst>
                <a:gd name="T0" fmla="*/ 0 w 1008611"/>
                <a:gd name="T1" fmla="*/ 49693 h 213360"/>
                <a:gd name="T2" fmla="*/ 42589 w 1008611"/>
                <a:gd name="T3" fmla="*/ 7922 h 213360"/>
                <a:gd name="T4" fmla="*/ 112954 w 1008611"/>
                <a:gd name="T5" fmla="*/ 7922 h 213360"/>
                <a:gd name="T6" fmla="*/ 168506 w 1008611"/>
                <a:gd name="T7" fmla="*/ 55455 h 21336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08611"/>
                <a:gd name="T13" fmla="*/ 0 h 213360"/>
                <a:gd name="T14" fmla="*/ 1008611 w 1008611"/>
                <a:gd name="T15" fmla="*/ 213360 h 21336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08611" h="213360">
                  <a:moveTo>
                    <a:pt x="0" y="191193"/>
                  </a:moveTo>
                  <a:cubicBezTo>
                    <a:pt x="71119" y="124229"/>
                    <a:pt x="142239" y="57265"/>
                    <a:pt x="254923" y="30480"/>
                  </a:cubicBezTo>
                  <a:cubicBezTo>
                    <a:pt x="367607" y="3695"/>
                    <a:pt x="550487" y="0"/>
                    <a:pt x="676102" y="30480"/>
                  </a:cubicBezTo>
                  <a:cubicBezTo>
                    <a:pt x="801717" y="60960"/>
                    <a:pt x="905164" y="137160"/>
                    <a:pt x="1008611" y="213360"/>
                  </a:cubicBezTo>
                </a:path>
              </a:pathLst>
            </a:cu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5672" name="Szabadkézi sokszög 378"/>
            <p:cNvSpPr>
              <a:spLocks/>
            </p:cNvSpPr>
            <p:nvPr/>
          </p:nvSpPr>
          <p:spPr bwMode="auto">
            <a:xfrm>
              <a:off x="3359140" y="1394833"/>
              <a:ext cx="236683" cy="443129"/>
            </a:xfrm>
            <a:custGeom>
              <a:avLst/>
              <a:gdLst>
                <a:gd name="T0" fmla="*/ 48380 w 387927"/>
                <a:gd name="T1" fmla="*/ 0 h 609600"/>
                <a:gd name="T2" fmla="*/ 51451 w 387927"/>
                <a:gd name="T3" fmla="*/ 61895 h 609600"/>
                <a:gd name="T4" fmla="*/ 34557 w 387927"/>
                <a:gd name="T5" fmla="*/ 134621 h 609600"/>
                <a:gd name="T6" fmla="*/ 0 w 387927"/>
                <a:gd name="T7" fmla="*/ 170210 h 609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87927"/>
                <a:gd name="T13" fmla="*/ 0 h 609600"/>
                <a:gd name="T14" fmla="*/ 387927 w 387927"/>
                <a:gd name="T15" fmla="*/ 609600 h 609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87927" h="609600">
                  <a:moveTo>
                    <a:pt x="349135" y="0"/>
                  </a:moveTo>
                  <a:cubicBezTo>
                    <a:pt x="368531" y="70658"/>
                    <a:pt x="387927" y="141317"/>
                    <a:pt x="371302" y="221673"/>
                  </a:cubicBezTo>
                  <a:cubicBezTo>
                    <a:pt x="354677" y="302029"/>
                    <a:pt x="311266" y="417484"/>
                    <a:pt x="249382" y="482138"/>
                  </a:cubicBezTo>
                  <a:cubicBezTo>
                    <a:pt x="187498" y="546793"/>
                    <a:pt x="93749" y="578196"/>
                    <a:pt x="0" y="609600"/>
                  </a:cubicBezTo>
                </a:path>
              </a:pathLst>
            </a:cu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5673" name="Szabadkézi sokszög 379"/>
            <p:cNvSpPr>
              <a:spLocks/>
            </p:cNvSpPr>
            <p:nvPr/>
          </p:nvSpPr>
          <p:spPr bwMode="auto">
            <a:xfrm>
              <a:off x="2902679" y="1406918"/>
              <a:ext cx="449698" cy="451186"/>
            </a:xfrm>
            <a:custGeom>
              <a:avLst/>
              <a:gdLst>
                <a:gd name="T0" fmla="*/ 0 w 737061"/>
                <a:gd name="T1" fmla="*/ 0 h 620683"/>
                <a:gd name="T2" fmla="*/ 13055 w 737061"/>
                <a:gd name="T3" fmla="*/ 78916 h 620683"/>
                <a:gd name="T4" fmla="*/ 48380 w 737061"/>
                <a:gd name="T5" fmla="*/ 150095 h 620683"/>
                <a:gd name="T6" fmla="*/ 102135 w 737061"/>
                <a:gd name="T7" fmla="*/ 173305 h 62068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37061"/>
                <a:gd name="T13" fmla="*/ 0 h 620683"/>
                <a:gd name="T14" fmla="*/ 737061 w 737061"/>
                <a:gd name="T15" fmla="*/ 620683 h 62068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37061" h="620683">
                  <a:moveTo>
                    <a:pt x="0" y="0"/>
                  </a:moveTo>
                  <a:cubicBezTo>
                    <a:pt x="18011" y="96519"/>
                    <a:pt x="36022" y="193039"/>
                    <a:pt x="94211" y="282632"/>
                  </a:cubicBezTo>
                  <a:cubicBezTo>
                    <a:pt x="152400" y="372225"/>
                    <a:pt x="241992" y="481214"/>
                    <a:pt x="349134" y="537556"/>
                  </a:cubicBezTo>
                  <a:cubicBezTo>
                    <a:pt x="456276" y="593898"/>
                    <a:pt x="596668" y="607290"/>
                    <a:pt x="737061" y="620683"/>
                  </a:cubicBezTo>
                </a:path>
              </a:pathLst>
            </a:cu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ctr"/>
            <a:lstStyle/>
            <a:p>
              <a:endParaRPr lang="en-US"/>
            </a:p>
          </p:txBody>
        </p:sp>
        <p:cxnSp>
          <p:nvCxnSpPr>
            <p:cNvPr id="25674" name="Egyenes összekötő 380"/>
            <p:cNvCxnSpPr>
              <a:cxnSpLocks noChangeShapeType="1"/>
            </p:cNvCxnSpPr>
            <p:nvPr/>
          </p:nvCxnSpPr>
          <p:spPr bwMode="auto">
            <a:xfrm>
              <a:off x="3252633" y="1517702"/>
              <a:ext cx="33812" cy="36256"/>
            </a:xfrm>
            <a:prstGeom prst="line">
              <a:avLst/>
            </a:prstGeom>
            <a:noFill/>
            <a:ln w="19050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5675" name="Egyenes összekötő 381"/>
            <p:cNvCxnSpPr>
              <a:cxnSpLocks noChangeShapeType="1"/>
            </p:cNvCxnSpPr>
            <p:nvPr/>
          </p:nvCxnSpPr>
          <p:spPr bwMode="auto">
            <a:xfrm rot="5400000">
              <a:off x="3247705" y="1554855"/>
              <a:ext cx="40285" cy="30431"/>
            </a:xfrm>
            <a:prstGeom prst="line">
              <a:avLst/>
            </a:prstGeom>
            <a:noFill/>
            <a:ln w="19050" algn="ctr">
              <a:solidFill>
                <a:schemeClr val="tx1"/>
              </a:solidFill>
              <a:round/>
              <a:headEnd/>
              <a:tailEnd/>
            </a:ln>
          </p:spPr>
        </p:cxnSp>
      </p:grpSp>
      <p:grpSp>
        <p:nvGrpSpPr>
          <p:cNvPr id="25610" name="Csoportba foglalás 382"/>
          <p:cNvGrpSpPr>
            <a:grpSpLocks/>
          </p:cNvGrpSpPr>
          <p:nvPr/>
        </p:nvGrpSpPr>
        <p:grpSpPr bwMode="auto">
          <a:xfrm rot="10800000">
            <a:off x="608013" y="2373313"/>
            <a:ext cx="1674812" cy="642937"/>
            <a:chOff x="342900" y="1198879"/>
            <a:chExt cx="2430963" cy="1161744"/>
          </a:xfrm>
        </p:grpSpPr>
        <p:cxnSp>
          <p:nvCxnSpPr>
            <p:cNvPr id="25647" name="Egyenes összekötő 383"/>
            <p:cNvCxnSpPr>
              <a:cxnSpLocks noChangeShapeType="1"/>
            </p:cNvCxnSpPr>
            <p:nvPr/>
          </p:nvCxnSpPr>
          <p:spPr bwMode="auto">
            <a:xfrm flipV="1">
              <a:off x="342900" y="1512176"/>
              <a:ext cx="2387047" cy="24524"/>
            </a:xfrm>
            <a:prstGeom prst="line">
              <a:avLst/>
            </a:prstGeom>
            <a:noFill/>
            <a:ln w="19050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5648" name="Egyenes összekötő 384"/>
            <p:cNvCxnSpPr>
              <a:cxnSpLocks noChangeShapeType="1"/>
            </p:cNvCxnSpPr>
            <p:nvPr/>
          </p:nvCxnSpPr>
          <p:spPr bwMode="auto">
            <a:xfrm>
              <a:off x="368300" y="2273300"/>
              <a:ext cx="2405563" cy="5692"/>
            </a:xfrm>
            <a:prstGeom prst="line">
              <a:avLst/>
            </a:prstGeom>
            <a:noFill/>
            <a:ln w="19050" algn="ctr">
              <a:solidFill>
                <a:schemeClr val="tx1"/>
              </a:solidFill>
              <a:round/>
              <a:headEnd/>
              <a:tailEnd/>
            </a:ln>
          </p:spPr>
        </p:cxnSp>
        <p:grpSp>
          <p:nvGrpSpPr>
            <p:cNvPr id="25649" name="Csoportba foglalás 59"/>
            <p:cNvGrpSpPr>
              <a:grpSpLocks/>
            </p:cNvGrpSpPr>
            <p:nvPr/>
          </p:nvGrpSpPr>
          <p:grpSpPr bwMode="auto">
            <a:xfrm>
              <a:off x="1058275" y="1198886"/>
              <a:ext cx="1179085" cy="1161747"/>
              <a:chOff x="1813417" y="2316482"/>
              <a:chExt cx="1208331" cy="954569"/>
            </a:xfrm>
          </p:grpSpPr>
          <p:sp>
            <p:nvSpPr>
              <p:cNvPr id="25650" name="Háromszög 386"/>
              <p:cNvSpPr>
                <a:spLocks noChangeArrowheads="1"/>
              </p:cNvSpPr>
              <p:nvPr/>
            </p:nvSpPr>
            <p:spPr bwMode="auto">
              <a:xfrm rot="8626594">
                <a:off x="1813417" y="2535247"/>
                <a:ext cx="172289" cy="111526"/>
              </a:xfrm>
              <a:prstGeom prst="triangle">
                <a:avLst>
                  <a:gd name="adj" fmla="val 50000"/>
                </a:avLst>
              </a:prstGeom>
              <a:solidFill>
                <a:schemeClr val="tx1"/>
              </a:solidFill>
              <a:ln w="1905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endParaRPr lang="hu-HU"/>
              </a:p>
            </p:txBody>
          </p:sp>
          <p:sp>
            <p:nvSpPr>
              <p:cNvPr id="25651" name="Ellipszis 387"/>
              <p:cNvSpPr>
                <a:spLocks noChangeArrowheads="1"/>
              </p:cNvSpPr>
              <p:nvPr/>
            </p:nvSpPr>
            <p:spPr bwMode="auto">
              <a:xfrm>
                <a:off x="2906275" y="2530337"/>
                <a:ext cx="115473" cy="95916"/>
              </a:xfrm>
              <a:prstGeom prst="ellipse">
                <a:avLst/>
              </a:prstGeom>
              <a:solidFill>
                <a:schemeClr val="tx1"/>
              </a:solidFill>
              <a:ln w="2857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endParaRPr lang="hu-HU"/>
              </a:p>
            </p:txBody>
          </p:sp>
          <p:sp>
            <p:nvSpPr>
              <p:cNvPr id="25652" name="Háromszög 388"/>
              <p:cNvSpPr>
                <a:spLocks noChangeArrowheads="1"/>
              </p:cNvSpPr>
              <p:nvPr/>
            </p:nvSpPr>
            <p:spPr bwMode="auto">
              <a:xfrm rot="-320080">
                <a:off x="2504056" y="3143838"/>
                <a:ext cx="172294" cy="127213"/>
              </a:xfrm>
              <a:prstGeom prst="triangle">
                <a:avLst>
                  <a:gd name="adj" fmla="val 50000"/>
                </a:avLst>
              </a:prstGeom>
              <a:solidFill>
                <a:schemeClr val="tx1"/>
              </a:solidFill>
              <a:ln w="1905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endParaRPr lang="hu-HU"/>
              </a:p>
            </p:txBody>
          </p:sp>
          <p:sp>
            <p:nvSpPr>
              <p:cNvPr id="25653" name="Szabadkézi sokszög 389"/>
              <p:cNvSpPr>
                <a:spLocks/>
              </p:cNvSpPr>
              <p:nvPr/>
            </p:nvSpPr>
            <p:spPr bwMode="auto">
              <a:xfrm>
                <a:off x="1923017" y="2632364"/>
                <a:ext cx="1058487" cy="167177"/>
              </a:xfrm>
              <a:custGeom>
                <a:avLst/>
                <a:gdLst>
                  <a:gd name="T0" fmla="*/ 0 w 1058487"/>
                  <a:gd name="T1" fmla="*/ 0 h 167177"/>
                  <a:gd name="T2" fmla="*/ 509847 w 1058487"/>
                  <a:gd name="T3" fmla="*/ 166254 h 167177"/>
                  <a:gd name="T4" fmla="*/ 1058487 w 1058487"/>
                  <a:gd name="T5" fmla="*/ 5541 h 167177"/>
                  <a:gd name="T6" fmla="*/ 0 60000 65536"/>
                  <a:gd name="T7" fmla="*/ 0 60000 65536"/>
                  <a:gd name="T8" fmla="*/ 0 60000 65536"/>
                  <a:gd name="T9" fmla="*/ 0 w 1058487"/>
                  <a:gd name="T10" fmla="*/ 0 h 167177"/>
                  <a:gd name="T11" fmla="*/ 1058487 w 1058487"/>
                  <a:gd name="T12" fmla="*/ 167177 h 16717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8487" h="167177">
                    <a:moveTo>
                      <a:pt x="0" y="0"/>
                    </a:moveTo>
                    <a:cubicBezTo>
                      <a:pt x="166716" y="82665"/>
                      <a:pt x="333433" y="165331"/>
                      <a:pt x="509847" y="166254"/>
                    </a:cubicBezTo>
                    <a:cubicBezTo>
                      <a:pt x="686261" y="167177"/>
                      <a:pt x="872374" y="86359"/>
                      <a:pt x="1058487" y="5541"/>
                    </a:cubicBezTo>
                  </a:path>
                </a:pathLst>
              </a:custGeom>
              <a:noFill/>
              <a:ln w="19050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txBody>
              <a:bodyPr anchor="ctr"/>
              <a:lstStyle/>
              <a:p>
                <a:endParaRPr lang="en-US"/>
              </a:p>
            </p:txBody>
          </p:sp>
          <p:sp>
            <p:nvSpPr>
              <p:cNvPr id="25654" name="Szabadkézi sokszög 390"/>
              <p:cNvSpPr>
                <a:spLocks/>
              </p:cNvSpPr>
              <p:nvPr/>
            </p:nvSpPr>
            <p:spPr bwMode="auto">
              <a:xfrm rot="18222743" flipV="1">
                <a:off x="2437836" y="2840847"/>
                <a:ext cx="622350" cy="80279"/>
              </a:xfrm>
              <a:custGeom>
                <a:avLst/>
                <a:gdLst>
                  <a:gd name="T0" fmla="*/ 0 w 1058487"/>
                  <a:gd name="T1" fmla="*/ 0 h 167177"/>
                  <a:gd name="T2" fmla="*/ 60931 w 1058487"/>
                  <a:gd name="T3" fmla="*/ 8841 h 167177"/>
                  <a:gd name="T4" fmla="*/ 126498 w 1058487"/>
                  <a:gd name="T5" fmla="*/ 295 h 167177"/>
                  <a:gd name="T6" fmla="*/ 0 60000 65536"/>
                  <a:gd name="T7" fmla="*/ 0 60000 65536"/>
                  <a:gd name="T8" fmla="*/ 0 60000 65536"/>
                  <a:gd name="T9" fmla="*/ 0 w 1058487"/>
                  <a:gd name="T10" fmla="*/ 0 h 167177"/>
                  <a:gd name="T11" fmla="*/ 1058487 w 1058487"/>
                  <a:gd name="T12" fmla="*/ 167177 h 16717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8487" h="167177">
                    <a:moveTo>
                      <a:pt x="0" y="0"/>
                    </a:moveTo>
                    <a:cubicBezTo>
                      <a:pt x="166716" y="82665"/>
                      <a:pt x="333433" y="165331"/>
                      <a:pt x="509847" y="166254"/>
                    </a:cubicBezTo>
                    <a:cubicBezTo>
                      <a:pt x="686261" y="167177"/>
                      <a:pt x="872374" y="86359"/>
                      <a:pt x="1058487" y="5541"/>
                    </a:cubicBezTo>
                  </a:path>
                </a:pathLst>
              </a:custGeom>
              <a:noFill/>
              <a:ln w="19050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txBody>
              <a:bodyPr anchor="ctr"/>
              <a:lstStyle/>
              <a:p>
                <a:endParaRPr lang="en-US"/>
              </a:p>
            </p:txBody>
          </p:sp>
          <p:cxnSp>
            <p:nvCxnSpPr>
              <p:cNvPr id="25655" name="Egyenes összekötő 391"/>
              <p:cNvCxnSpPr>
                <a:cxnSpLocks noChangeShapeType="1"/>
                <a:stCxn id="25653" idx="0"/>
                <a:endCxn id="25654" idx="0"/>
              </p:cNvCxnSpPr>
              <p:nvPr/>
            </p:nvCxnSpPr>
            <p:spPr bwMode="auto">
              <a:xfrm>
                <a:off x="1923017" y="2632364"/>
                <a:ext cx="686674" cy="529747"/>
              </a:xfrm>
              <a:prstGeom prst="line">
                <a:avLst/>
              </a:prstGeom>
              <a:noFill/>
              <a:ln w="19050" algn="ctr">
                <a:solidFill>
                  <a:schemeClr val="tx1"/>
                </a:solidFill>
                <a:prstDash val="dash"/>
                <a:round/>
                <a:headEnd/>
                <a:tailEnd/>
              </a:ln>
            </p:spPr>
          </p:cxnSp>
          <p:sp>
            <p:nvSpPr>
              <p:cNvPr id="25656" name="Szabadkézi sokszög 392"/>
              <p:cNvSpPr>
                <a:spLocks/>
              </p:cNvSpPr>
              <p:nvPr/>
            </p:nvSpPr>
            <p:spPr bwMode="auto">
              <a:xfrm>
                <a:off x="1961810" y="2346960"/>
                <a:ext cx="1008611" cy="213360"/>
              </a:xfrm>
              <a:custGeom>
                <a:avLst/>
                <a:gdLst>
                  <a:gd name="T0" fmla="*/ 0 w 1008611"/>
                  <a:gd name="T1" fmla="*/ 191193 h 213360"/>
                  <a:gd name="T2" fmla="*/ 254923 w 1008611"/>
                  <a:gd name="T3" fmla="*/ 30480 h 213360"/>
                  <a:gd name="T4" fmla="*/ 676102 w 1008611"/>
                  <a:gd name="T5" fmla="*/ 30480 h 213360"/>
                  <a:gd name="T6" fmla="*/ 1008611 w 1008611"/>
                  <a:gd name="T7" fmla="*/ 213360 h 2133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08611"/>
                  <a:gd name="T13" fmla="*/ 0 h 213360"/>
                  <a:gd name="T14" fmla="*/ 1008611 w 1008611"/>
                  <a:gd name="T15" fmla="*/ 213360 h 2133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08611" h="213360">
                    <a:moveTo>
                      <a:pt x="0" y="191193"/>
                    </a:moveTo>
                    <a:cubicBezTo>
                      <a:pt x="71119" y="124229"/>
                      <a:pt x="142239" y="57265"/>
                      <a:pt x="254923" y="30480"/>
                    </a:cubicBezTo>
                    <a:cubicBezTo>
                      <a:pt x="367607" y="3695"/>
                      <a:pt x="550487" y="0"/>
                      <a:pt x="676102" y="30480"/>
                    </a:cubicBezTo>
                    <a:cubicBezTo>
                      <a:pt x="801717" y="60960"/>
                      <a:pt x="905164" y="137160"/>
                      <a:pt x="1008611" y="213360"/>
                    </a:cubicBezTo>
                  </a:path>
                </a:pathLst>
              </a:cu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anchor="ctr"/>
              <a:lstStyle/>
              <a:p>
                <a:endParaRPr lang="en-US"/>
              </a:p>
            </p:txBody>
          </p:sp>
          <p:sp>
            <p:nvSpPr>
              <p:cNvPr id="25657" name="Szabadkézi sokszög 393"/>
              <p:cNvSpPr>
                <a:spLocks/>
              </p:cNvSpPr>
              <p:nvPr/>
            </p:nvSpPr>
            <p:spPr bwMode="auto">
              <a:xfrm>
                <a:off x="2621286" y="2582487"/>
                <a:ext cx="387927" cy="609600"/>
              </a:xfrm>
              <a:custGeom>
                <a:avLst/>
                <a:gdLst>
                  <a:gd name="T0" fmla="*/ 349135 w 387927"/>
                  <a:gd name="T1" fmla="*/ 0 h 609600"/>
                  <a:gd name="T2" fmla="*/ 371302 w 387927"/>
                  <a:gd name="T3" fmla="*/ 221673 h 609600"/>
                  <a:gd name="T4" fmla="*/ 249382 w 387927"/>
                  <a:gd name="T5" fmla="*/ 482138 h 609600"/>
                  <a:gd name="T6" fmla="*/ 0 w 387927"/>
                  <a:gd name="T7" fmla="*/ 609600 h 609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87927"/>
                  <a:gd name="T13" fmla="*/ 0 h 609600"/>
                  <a:gd name="T14" fmla="*/ 387927 w 387927"/>
                  <a:gd name="T15" fmla="*/ 609600 h 609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87927" h="609600">
                    <a:moveTo>
                      <a:pt x="349135" y="0"/>
                    </a:moveTo>
                    <a:cubicBezTo>
                      <a:pt x="368531" y="70658"/>
                      <a:pt x="387927" y="141317"/>
                      <a:pt x="371302" y="221673"/>
                    </a:cubicBezTo>
                    <a:cubicBezTo>
                      <a:pt x="354677" y="302029"/>
                      <a:pt x="311266" y="417484"/>
                      <a:pt x="249382" y="482138"/>
                    </a:cubicBezTo>
                    <a:cubicBezTo>
                      <a:pt x="187498" y="546793"/>
                      <a:pt x="93749" y="578196"/>
                      <a:pt x="0" y="609600"/>
                    </a:cubicBezTo>
                  </a:path>
                </a:pathLst>
              </a:cu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anchor="ctr"/>
              <a:lstStyle/>
              <a:p>
                <a:endParaRPr lang="en-US"/>
              </a:p>
            </p:txBody>
          </p:sp>
          <p:sp>
            <p:nvSpPr>
              <p:cNvPr id="25658" name="Szabadkézi sokszög 394"/>
              <p:cNvSpPr>
                <a:spLocks/>
              </p:cNvSpPr>
              <p:nvPr/>
            </p:nvSpPr>
            <p:spPr bwMode="auto">
              <a:xfrm>
                <a:off x="1873141" y="2599113"/>
                <a:ext cx="737061" cy="620683"/>
              </a:xfrm>
              <a:custGeom>
                <a:avLst/>
                <a:gdLst>
                  <a:gd name="T0" fmla="*/ 0 w 737061"/>
                  <a:gd name="T1" fmla="*/ 0 h 620683"/>
                  <a:gd name="T2" fmla="*/ 94211 w 737061"/>
                  <a:gd name="T3" fmla="*/ 282632 h 620683"/>
                  <a:gd name="T4" fmla="*/ 349134 w 737061"/>
                  <a:gd name="T5" fmla="*/ 537556 h 620683"/>
                  <a:gd name="T6" fmla="*/ 737061 w 737061"/>
                  <a:gd name="T7" fmla="*/ 620683 h 62068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37061"/>
                  <a:gd name="T13" fmla="*/ 0 h 620683"/>
                  <a:gd name="T14" fmla="*/ 737061 w 737061"/>
                  <a:gd name="T15" fmla="*/ 620683 h 62068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37061" h="620683">
                    <a:moveTo>
                      <a:pt x="0" y="0"/>
                    </a:moveTo>
                    <a:cubicBezTo>
                      <a:pt x="18011" y="96519"/>
                      <a:pt x="36022" y="193039"/>
                      <a:pt x="94211" y="282632"/>
                    </a:cubicBezTo>
                    <a:cubicBezTo>
                      <a:pt x="152400" y="372225"/>
                      <a:pt x="241992" y="481214"/>
                      <a:pt x="349134" y="537556"/>
                    </a:cubicBezTo>
                    <a:cubicBezTo>
                      <a:pt x="456276" y="593898"/>
                      <a:pt x="596668" y="607290"/>
                      <a:pt x="737061" y="620683"/>
                    </a:cubicBezTo>
                  </a:path>
                </a:pathLst>
              </a:cu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anchor="ctr"/>
              <a:lstStyle/>
              <a:p>
                <a:endParaRPr lang="en-US"/>
              </a:p>
            </p:txBody>
          </p:sp>
          <p:cxnSp>
            <p:nvCxnSpPr>
              <p:cNvPr id="25659" name="Egyenes összekötő 395"/>
              <p:cNvCxnSpPr>
                <a:cxnSpLocks noChangeShapeType="1"/>
              </p:cNvCxnSpPr>
              <p:nvPr/>
            </p:nvCxnSpPr>
            <p:spPr bwMode="auto">
              <a:xfrm>
                <a:off x="2438406" y="2316482"/>
                <a:ext cx="55418" cy="49877"/>
              </a:xfrm>
              <a:prstGeom prst="line">
                <a:avLst/>
              </a:prstGeom>
              <a:noFill/>
              <a:ln w="19050" algn="ctr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5660" name="Egyenes összekötő 396"/>
              <p:cNvCxnSpPr>
                <a:cxnSpLocks noChangeShapeType="1"/>
              </p:cNvCxnSpPr>
              <p:nvPr/>
            </p:nvCxnSpPr>
            <p:spPr bwMode="auto">
              <a:xfrm rot="5400000">
                <a:off x="2435635" y="2363586"/>
                <a:ext cx="55419" cy="49876"/>
              </a:xfrm>
              <a:prstGeom prst="line">
                <a:avLst/>
              </a:prstGeom>
              <a:noFill/>
              <a:ln w="19050" algn="ctr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5661" name="Egyenes összekötő 397"/>
              <p:cNvCxnSpPr>
                <a:cxnSpLocks noChangeShapeType="1"/>
              </p:cNvCxnSpPr>
              <p:nvPr/>
            </p:nvCxnSpPr>
            <p:spPr bwMode="auto">
              <a:xfrm>
                <a:off x="2446719" y="2751515"/>
                <a:ext cx="55418" cy="49877"/>
              </a:xfrm>
              <a:prstGeom prst="line">
                <a:avLst/>
              </a:prstGeom>
              <a:noFill/>
              <a:ln w="19050" algn="ctr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5662" name="Egyenes összekötő 398"/>
              <p:cNvCxnSpPr>
                <a:cxnSpLocks noChangeShapeType="1"/>
              </p:cNvCxnSpPr>
              <p:nvPr/>
            </p:nvCxnSpPr>
            <p:spPr bwMode="auto">
              <a:xfrm rot="5400000">
                <a:off x="2443948" y="2798619"/>
                <a:ext cx="55419" cy="49876"/>
              </a:xfrm>
              <a:prstGeom prst="line">
                <a:avLst/>
              </a:prstGeom>
              <a:noFill/>
              <a:ln w="19050" algn="ctr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</p:grpSp>
      <p:grpSp>
        <p:nvGrpSpPr>
          <p:cNvPr id="25611" name="Csoportba foglalás 399"/>
          <p:cNvGrpSpPr>
            <a:grpSpLocks/>
          </p:cNvGrpSpPr>
          <p:nvPr/>
        </p:nvGrpSpPr>
        <p:grpSpPr bwMode="auto">
          <a:xfrm rot="10800000">
            <a:off x="4559300" y="2351088"/>
            <a:ext cx="1674813" cy="642937"/>
            <a:chOff x="4387861" y="1217981"/>
            <a:chExt cx="1674576" cy="641798"/>
          </a:xfrm>
        </p:grpSpPr>
        <p:cxnSp>
          <p:nvCxnSpPr>
            <p:cNvPr id="25632" name="Egyenes összekötő 400"/>
            <p:cNvCxnSpPr>
              <a:cxnSpLocks noChangeShapeType="1"/>
            </p:cNvCxnSpPr>
            <p:nvPr/>
          </p:nvCxnSpPr>
          <p:spPr bwMode="auto">
            <a:xfrm flipH="1">
              <a:off x="5284227" y="1502111"/>
              <a:ext cx="43494" cy="37613"/>
            </a:xfrm>
            <a:prstGeom prst="line">
              <a:avLst/>
            </a:prstGeom>
            <a:noFill/>
            <a:ln w="19050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5633" name="Egyenes összekötő 401"/>
            <p:cNvCxnSpPr>
              <a:cxnSpLocks noChangeShapeType="1"/>
            </p:cNvCxnSpPr>
            <p:nvPr/>
          </p:nvCxnSpPr>
          <p:spPr bwMode="auto">
            <a:xfrm rot="16200000" flipH="1">
              <a:off x="5287252" y="1536867"/>
              <a:ext cx="41793" cy="39144"/>
            </a:xfrm>
            <a:prstGeom prst="line">
              <a:avLst/>
            </a:prstGeom>
            <a:noFill/>
            <a:ln w="19050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5634" name="Egyenes összekötő 402"/>
            <p:cNvCxnSpPr>
              <a:cxnSpLocks noChangeShapeType="1"/>
            </p:cNvCxnSpPr>
            <p:nvPr/>
          </p:nvCxnSpPr>
          <p:spPr bwMode="auto">
            <a:xfrm flipV="1">
              <a:off x="4387861" y="1391057"/>
              <a:ext cx="1644324" cy="13548"/>
            </a:xfrm>
            <a:prstGeom prst="line">
              <a:avLst/>
            </a:prstGeom>
            <a:noFill/>
            <a:ln w="19050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5635" name="Egyenes összekötő 403"/>
            <p:cNvCxnSpPr>
              <a:cxnSpLocks noChangeShapeType="1"/>
            </p:cNvCxnSpPr>
            <p:nvPr/>
          </p:nvCxnSpPr>
          <p:spPr bwMode="auto">
            <a:xfrm>
              <a:off x="4405358" y="1811534"/>
              <a:ext cx="1657079" cy="3145"/>
            </a:xfrm>
            <a:prstGeom prst="line">
              <a:avLst/>
            </a:prstGeom>
            <a:noFill/>
            <a:ln w="19050" algn="ctr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25636" name="Háromszög 404"/>
            <p:cNvSpPr>
              <a:spLocks noChangeArrowheads="1"/>
            </p:cNvSpPr>
            <p:nvPr/>
          </p:nvSpPr>
          <p:spPr bwMode="auto">
            <a:xfrm rot="-8748056">
              <a:off x="4880111" y="1359328"/>
              <a:ext cx="113988" cy="87124"/>
            </a:xfrm>
            <a:prstGeom prst="triangle">
              <a:avLst>
                <a:gd name="adj" fmla="val 50000"/>
              </a:avLst>
            </a:prstGeom>
            <a:solidFill>
              <a:schemeClr val="tx1"/>
            </a:solidFill>
            <a:ln w="19050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hu-HU"/>
            </a:p>
          </p:txBody>
        </p:sp>
        <p:sp>
          <p:nvSpPr>
            <p:cNvPr id="25637" name="Ellipszis 405"/>
            <p:cNvSpPr>
              <a:spLocks noChangeArrowheads="1"/>
            </p:cNvSpPr>
            <p:nvPr/>
          </p:nvSpPr>
          <p:spPr bwMode="auto">
            <a:xfrm>
              <a:off x="5620842" y="1375412"/>
              <a:ext cx="77619" cy="64488"/>
            </a:xfrm>
            <a:prstGeom prst="ellipse">
              <a:avLst/>
            </a:prstGeom>
            <a:solidFill>
              <a:schemeClr val="tx1"/>
            </a:solidFill>
            <a:ln w="2857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hu-HU"/>
            </a:p>
          </p:txBody>
        </p:sp>
        <p:sp>
          <p:nvSpPr>
            <p:cNvPr id="25638" name="Háromszög 406"/>
            <p:cNvSpPr>
              <a:spLocks noChangeArrowheads="1"/>
            </p:cNvSpPr>
            <p:nvPr/>
          </p:nvSpPr>
          <p:spPr bwMode="auto">
            <a:xfrm rot="-320080">
              <a:off x="5344885" y="1774248"/>
              <a:ext cx="115813" cy="85531"/>
            </a:xfrm>
            <a:prstGeom prst="triangle">
              <a:avLst>
                <a:gd name="adj" fmla="val 50000"/>
              </a:avLst>
            </a:prstGeom>
            <a:solidFill>
              <a:schemeClr val="tx1"/>
            </a:solidFill>
            <a:ln w="19050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hu-HU"/>
            </a:p>
          </p:txBody>
        </p:sp>
        <p:sp>
          <p:nvSpPr>
            <p:cNvPr id="25639" name="Szabadkézi sokszög 407"/>
            <p:cNvSpPr>
              <a:spLocks/>
            </p:cNvSpPr>
            <p:nvPr/>
          </p:nvSpPr>
          <p:spPr bwMode="auto">
            <a:xfrm>
              <a:off x="4954322" y="1430362"/>
              <a:ext cx="711495" cy="112400"/>
            </a:xfrm>
            <a:custGeom>
              <a:avLst/>
              <a:gdLst>
                <a:gd name="T0" fmla="*/ 0 w 1058487"/>
                <a:gd name="T1" fmla="*/ 0 h 167177"/>
                <a:gd name="T2" fmla="*/ 104085 w 1058487"/>
                <a:gd name="T3" fmla="*/ 33973 h 167177"/>
                <a:gd name="T4" fmla="*/ 216088 w 1058487"/>
                <a:gd name="T5" fmla="*/ 1132 h 167177"/>
                <a:gd name="T6" fmla="*/ 0 60000 65536"/>
                <a:gd name="T7" fmla="*/ 0 60000 65536"/>
                <a:gd name="T8" fmla="*/ 0 60000 65536"/>
                <a:gd name="T9" fmla="*/ 0 w 1058487"/>
                <a:gd name="T10" fmla="*/ 0 h 167177"/>
                <a:gd name="T11" fmla="*/ 1058487 w 1058487"/>
                <a:gd name="T12" fmla="*/ 167177 h 16717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58487" h="167177">
                  <a:moveTo>
                    <a:pt x="0" y="0"/>
                  </a:moveTo>
                  <a:cubicBezTo>
                    <a:pt x="166716" y="82665"/>
                    <a:pt x="333433" y="165331"/>
                    <a:pt x="509847" y="166254"/>
                  </a:cubicBezTo>
                  <a:cubicBezTo>
                    <a:pt x="686261" y="167177"/>
                    <a:pt x="872374" y="86359"/>
                    <a:pt x="1058487" y="5541"/>
                  </a:cubicBezTo>
                </a:path>
              </a:pathLst>
            </a:custGeom>
            <a:noFill/>
            <a:ln w="1905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5640" name="Szabadkézi sokszög 408"/>
            <p:cNvSpPr>
              <a:spLocks/>
            </p:cNvSpPr>
            <p:nvPr/>
          </p:nvSpPr>
          <p:spPr bwMode="auto">
            <a:xfrm rot="18222743" flipV="1">
              <a:off x="5300323" y="1570541"/>
              <a:ext cx="418433" cy="53962"/>
            </a:xfrm>
            <a:custGeom>
              <a:avLst/>
              <a:gdLst>
                <a:gd name="T0" fmla="*/ 0 w 1058487"/>
                <a:gd name="T1" fmla="*/ 0 h 167177"/>
                <a:gd name="T2" fmla="*/ 12451 w 1058487"/>
                <a:gd name="T3" fmla="*/ 1805 h 167177"/>
                <a:gd name="T4" fmla="*/ 25849 w 1058487"/>
                <a:gd name="T5" fmla="*/ 60 h 167177"/>
                <a:gd name="T6" fmla="*/ 0 60000 65536"/>
                <a:gd name="T7" fmla="*/ 0 60000 65536"/>
                <a:gd name="T8" fmla="*/ 0 60000 65536"/>
                <a:gd name="T9" fmla="*/ 0 w 1058487"/>
                <a:gd name="T10" fmla="*/ 0 h 167177"/>
                <a:gd name="T11" fmla="*/ 1058487 w 1058487"/>
                <a:gd name="T12" fmla="*/ 167177 h 16717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58487" h="167177">
                  <a:moveTo>
                    <a:pt x="0" y="0"/>
                  </a:moveTo>
                  <a:cubicBezTo>
                    <a:pt x="166716" y="82665"/>
                    <a:pt x="333433" y="165331"/>
                    <a:pt x="509847" y="166254"/>
                  </a:cubicBezTo>
                  <a:cubicBezTo>
                    <a:pt x="686261" y="167177"/>
                    <a:pt x="872374" y="86359"/>
                    <a:pt x="1058487" y="5541"/>
                  </a:cubicBezTo>
                </a:path>
              </a:pathLst>
            </a:custGeom>
            <a:noFill/>
            <a:ln w="1905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</p:spPr>
          <p:txBody>
            <a:bodyPr anchor="ctr"/>
            <a:lstStyle/>
            <a:p>
              <a:endParaRPr lang="en-US"/>
            </a:p>
          </p:txBody>
        </p:sp>
        <p:cxnSp>
          <p:nvCxnSpPr>
            <p:cNvPr id="25641" name="Egyenes összekötő 409"/>
            <p:cNvCxnSpPr>
              <a:cxnSpLocks noChangeShapeType="1"/>
              <a:stCxn id="25639" idx="0"/>
              <a:endCxn id="25640" idx="0"/>
            </p:cNvCxnSpPr>
            <p:nvPr/>
          </p:nvCxnSpPr>
          <p:spPr bwMode="auto">
            <a:xfrm>
              <a:off x="4954322" y="1430362"/>
              <a:ext cx="461569" cy="356172"/>
            </a:xfrm>
            <a:prstGeom prst="line">
              <a:avLst/>
            </a:prstGeom>
            <a:noFill/>
            <a:ln w="19050" algn="ctr">
              <a:solidFill>
                <a:schemeClr val="tx1"/>
              </a:solidFill>
              <a:prstDash val="dash"/>
              <a:round/>
              <a:headEnd/>
              <a:tailEnd/>
            </a:ln>
          </p:spPr>
        </p:cxnSp>
        <p:sp>
          <p:nvSpPr>
            <p:cNvPr id="25642" name="Szabadkézi sokszög 410"/>
            <p:cNvSpPr>
              <a:spLocks/>
            </p:cNvSpPr>
            <p:nvPr/>
          </p:nvSpPr>
          <p:spPr bwMode="auto">
            <a:xfrm>
              <a:off x="4980398" y="1238473"/>
              <a:ext cx="677969" cy="143451"/>
            </a:xfrm>
            <a:custGeom>
              <a:avLst/>
              <a:gdLst>
                <a:gd name="T0" fmla="*/ 0 w 1008611"/>
                <a:gd name="T1" fmla="*/ 39069 h 213360"/>
                <a:gd name="T2" fmla="*/ 52042 w 1008611"/>
                <a:gd name="T3" fmla="*/ 6229 h 213360"/>
                <a:gd name="T4" fmla="*/ 138025 w 1008611"/>
                <a:gd name="T5" fmla="*/ 6229 h 213360"/>
                <a:gd name="T6" fmla="*/ 205906 w 1008611"/>
                <a:gd name="T7" fmla="*/ 43599 h 21336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08611"/>
                <a:gd name="T13" fmla="*/ 0 h 213360"/>
                <a:gd name="T14" fmla="*/ 1008611 w 1008611"/>
                <a:gd name="T15" fmla="*/ 213360 h 21336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08611" h="213360">
                  <a:moveTo>
                    <a:pt x="0" y="191193"/>
                  </a:moveTo>
                  <a:cubicBezTo>
                    <a:pt x="71119" y="124229"/>
                    <a:pt x="142239" y="57265"/>
                    <a:pt x="254923" y="30480"/>
                  </a:cubicBezTo>
                  <a:cubicBezTo>
                    <a:pt x="367607" y="3695"/>
                    <a:pt x="550487" y="0"/>
                    <a:pt x="676102" y="30480"/>
                  </a:cubicBezTo>
                  <a:cubicBezTo>
                    <a:pt x="801717" y="60960"/>
                    <a:pt x="905164" y="137160"/>
                    <a:pt x="1008611" y="213360"/>
                  </a:cubicBezTo>
                </a:path>
              </a:pathLst>
            </a:cu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5643" name="Szabadkézi sokszög 411"/>
            <p:cNvSpPr>
              <a:spLocks/>
            </p:cNvSpPr>
            <p:nvPr/>
          </p:nvSpPr>
          <p:spPr bwMode="auto">
            <a:xfrm>
              <a:off x="5416860" y="1396828"/>
              <a:ext cx="260757" cy="409860"/>
            </a:xfrm>
            <a:custGeom>
              <a:avLst/>
              <a:gdLst>
                <a:gd name="T0" fmla="*/ 71275 w 387927"/>
                <a:gd name="T1" fmla="*/ 0 h 609600"/>
                <a:gd name="T2" fmla="*/ 75800 w 387927"/>
                <a:gd name="T3" fmla="*/ 45298 h 609600"/>
                <a:gd name="T4" fmla="*/ 50911 w 387927"/>
                <a:gd name="T5" fmla="*/ 98522 h 609600"/>
                <a:gd name="T6" fmla="*/ 0 w 387927"/>
                <a:gd name="T7" fmla="*/ 124568 h 609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87927"/>
                <a:gd name="T13" fmla="*/ 0 h 609600"/>
                <a:gd name="T14" fmla="*/ 387927 w 387927"/>
                <a:gd name="T15" fmla="*/ 609600 h 609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87927" h="609600">
                  <a:moveTo>
                    <a:pt x="349135" y="0"/>
                  </a:moveTo>
                  <a:cubicBezTo>
                    <a:pt x="368531" y="70658"/>
                    <a:pt x="387927" y="141317"/>
                    <a:pt x="371302" y="221673"/>
                  </a:cubicBezTo>
                  <a:cubicBezTo>
                    <a:pt x="354677" y="302029"/>
                    <a:pt x="311266" y="417484"/>
                    <a:pt x="249382" y="482138"/>
                  </a:cubicBezTo>
                  <a:cubicBezTo>
                    <a:pt x="187498" y="546793"/>
                    <a:pt x="93749" y="578196"/>
                    <a:pt x="0" y="609600"/>
                  </a:cubicBezTo>
                </a:path>
              </a:pathLst>
            </a:cu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5644" name="Szabadkézi sokszög 412"/>
            <p:cNvSpPr>
              <a:spLocks/>
            </p:cNvSpPr>
            <p:nvPr/>
          </p:nvSpPr>
          <p:spPr bwMode="auto">
            <a:xfrm>
              <a:off x="4920796" y="1408006"/>
              <a:ext cx="495438" cy="417312"/>
            </a:xfrm>
            <a:custGeom>
              <a:avLst/>
              <a:gdLst>
                <a:gd name="T0" fmla="*/ 0 w 737061"/>
                <a:gd name="T1" fmla="*/ 0 h 620683"/>
                <a:gd name="T2" fmla="*/ 19233 w 737061"/>
                <a:gd name="T3" fmla="*/ 57755 h 620683"/>
                <a:gd name="T4" fmla="*/ 71275 w 737061"/>
                <a:gd name="T5" fmla="*/ 109847 h 620683"/>
                <a:gd name="T6" fmla="*/ 150469 w 737061"/>
                <a:gd name="T7" fmla="*/ 126834 h 62068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37061"/>
                <a:gd name="T13" fmla="*/ 0 h 620683"/>
                <a:gd name="T14" fmla="*/ 737061 w 737061"/>
                <a:gd name="T15" fmla="*/ 620683 h 62068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37061" h="620683">
                  <a:moveTo>
                    <a:pt x="0" y="0"/>
                  </a:moveTo>
                  <a:cubicBezTo>
                    <a:pt x="18011" y="96519"/>
                    <a:pt x="36022" y="193039"/>
                    <a:pt x="94211" y="282632"/>
                  </a:cubicBezTo>
                  <a:cubicBezTo>
                    <a:pt x="152400" y="372225"/>
                    <a:pt x="241992" y="481214"/>
                    <a:pt x="349134" y="537556"/>
                  </a:cubicBezTo>
                  <a:cubicBezTo>
                    <a:pt x="456276" y="593898"/>
                    <a:pt x="596668" y="607290"/>
                    <a:pt x="737061" y="620683"/>
                  </a:cubicBezTo>
                </a:path>
              </a:pathLst>
            </a:cu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ctr"/>
            <a:lstStyle/>
            <a:p>
              <a:endParaRPr lang="en-US"/>
            </a:p>
          </p:txBody>
        </p:sp>
        <p:cxnSp>
          <p:nvCxnSpPr>
            <p:cNvPr id="25645" name="Egyenes összekötő 413"/>
            <p:cNvCxnSpPr>
              <a:cxnSpLocks noChangeShapeType="1"/>
            </p:cNvCxnSpPr>
            <p:nvPr/>
          </p:nvCxnSpPr>
          <p:spPr bwMode="auto">
            <a:xfrm>
              <a:off x="5300756" y="1217981"/>
              <a:ext cx="37251" cy="33534"/>
            </a:xfrm>
            <a:prstGeom prst="line">
              <a:avLst/>
            </a:prstGeom>
            <a:noFill/>
            <a:ln w="19050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5646" name="Egyenes összekötő 414"/>
            <p:cNvCxnSpPr>
              <a:cxnSpLocks noChangeShapeType="1"/>
            </p:cNvCxnSpPr>
            <p:nvPr/>
          </p:nvCxnSpPr>
          <p:spPr bwMode="auto">
            <a:xfrm rot="5400000">
              <a:off x="5298889" y="1249655"/>
              <a:ext cx="37261" cy="33526"/>
            </a:xfrm>
            <a:prstGeom prst="line">
              <a:avLst/>
            </a:prstGeom>
            <a:noFill/>
            <a:ln w="19050" algn="ctr">
              <a:solidFill>
                <a:schemeClr val="tx1"/>
              </a:solidFill>
              <a:round/>
              <a:headEnd/>
              <a:tailEnd/>
            </a:ln>
          </p:spPr>
        </p:cxnSp>
      </p:grpSp>
      <p:grpSp>
        <p:nvGrpSpPr>
          <p:cNvPr id="25612" name="Csoportba foglalás 415"/>
          <p:cNvGrpSpPr>
            <a:grpSpLocks/>
          </p:cNvGrpSpPr>
          <p:nvPr/>
        </p:nvGrpSpPr>
        <p:grpSpPr bwMode="auto">
          <a:xfrm rot="10800000">
            <a:off x="6583363" y="2376488"/>
            <a:ext cx="1519237" cy="703262"/>
            <a:chOff x="6411827" y="1243579"/>
            <a:chExt cx="1519972" cy="702414"/>
          </a:xfrm>
        </p:grpSpPr>
        <p:grpSp>
          <p:nvGrpSpPr>
            <p:cNvPr id="25614" name="Csoportba foglalás 142"/>
            <p:cNvGrpSpPr>
              <a:grpSpLocks/>
            </p:cNvGrpSpPr>
            <p:nvPr/>
          </p:nvGrpSpPr>
          <p:grpSpPr bwMode="auto">
            <a:xfrm>
              <a:off x="6411827" y="1243588"/>
              <a:ext cx="1519972" cy="702423"/>
              <a:chOff x="4152900" y="1245141"/>
              <a:chExt cx="2430963" cy="1176011"/>
            </a:xfrm>
          </p:grpSpPr>
          <p:cxnSp>
            <p:nvCxnSpPr>
              <p:cNvPr id="25619" name="Egyenes összekötő 421"/>
              <p:cNvCxnSpPr>
                <a:cxnSpLocks noChangeShapeType="1"/>
              </p:cNvCxnSpPr>
              <p:nvPr/>
            </p:nvCxnSpPr>
            <p:spPr bwMode="auto">
              <a:xfrm flipV="1">
                <a:off x="4152900" y="1562976"/>
                <a:ext cx="2387047" cy="24524"/>
              </a:xfrm>
              <a:prstGeom prst="line">
                <a:avLst/>
              </a:prstGeom>
              <a:noFill/>
              <a:ln w="19050" algn="ctr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5620" name="Egyenes összekötő 422"/>
              <p:cNvCxnSpPr>
                <a:cxnSpLocks noChangeShapeType="1"/>
              </p:cNvCxnSpPr>
              <p:nvPr/>
            </p:nvCxnSpPr>
            <p:spPr bwMode="auto">
              <a:xfrm>
                <a:off x="4178300" y="2324100"/>
                <a:ext cx="2405563" cy="5692"/>
              </a:xfrm>
              <a:prstGeom prst="line">
                <a:avLst/>
              </a:prstGeom>
              <a:noFill/>
              <a:ln w="19050" algn="ctr">
                <a:solidFill>
                  <a:schemeClr val="tx1"/>
                </a:solidFill>
                <a:round/>
                <a:headEnd/>
                <a:tailEnd/>
              </a:ln>
            </p:spPr>
          </p:cxnSp>
          <p:sp>
            <p:nvSpPr>
              <p:cNvPr id="25621" name="Háromszög 423"/>
              <p:cNvSpPr>
                <a:spLocks noChangeArrowheads="1"/>
              </p:cNvSpPr>
              <p:nvPr/>
            </p:nvSpPr>
            <p:spPr bwMode="auto">
              <a:xfrm rot="6819132" flipV="1">
                <a:off x="4864534" y="1460405"/>
                <a:ext cx="194433" cy="142316"/>
              </a:xfrm>
              <a:prstGeom prst="triangle">
                <a:avLst>
                  <a:gd name="adj" fmla="val 50000"/>
                </a:avLst>
              </a:prstGeom>
              <a:solidFill>
                <a:schemeClr val="tx1"/>
              </a:solidFill>
              <a:ln w="1905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endParaRPr lang="hu-HU"/>
              </a:p>
            </p:txBody>
          </p:sp>
          <p:sp>
            <p:nvSpPr>
              <p:cNvPr id="25622" name="Ellipszis 424"/>
              <p:cNvSpPr>
                <a:spLocks noChangeArrowheads="1"/>
              </p:cNvSpPr>
              <p:nvPr/>
            </p:nvSpPr>
            <p:spPr bwMode="auto">
              <a:xfrm>
                <a:off x="5936065" y="1507667"/>
                <a:ext cx="152400" cy="159790"/>
              </a:xfrm>
              <a:prstGeom prst="ellipse">
                <a:avLst/>
              </a:prstGeom>
              <a:solidFill>
                <a:schemeClr val="tx1"/>
              </a:solidFill>
              <a:ln w="2857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endParaRPr lang="hu-HU"/>
              </a:p>
            </p:txBody>
          </p:sp>
          <p:sp>
            <p:nvSpPr>
              <p:cNvPr id="25623" name="Háromszög 425"/>
              <p:cNvSpPr>
                <a:spLocks noChangeArrowheads="1"/>
              </p:cNvSpPr>
              <p:nvPr/>
            </p:nvSpPr>
            <p:spPr bwMode="auto">
              <a:xfrm rot="-320080">
                <a:off x="5590842" y="2266329"/>
                <a:ext cx="168124" cy="154823"/>
              </a:xfrm>
              <a:prstGeom prst="triangle">
                <a:avLst>
                  <a:gd name="adj" fmla="val 50000"/>
                </a:avLst>
              </a:prstGeom>
              <a:solidFill>
                <a:schemeClr val="tx1"/>
              </a:solidFill>
              <a:ln w="1905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endParaRPr lang="hu-HU"/>
              </a:p>
            </p:txBody>
          </p:sp>
          <p:sp>
            <p:nvSpPr>
              <p:cNvPr id="25624" name="Szabadkézi sokszög 426"/>
              <p:cNvSpPr>
                <a:spLocks/>
              </p:cNvSpPr>
              <p:nvPr/>
            </p:nvSpPr>
            <p:spPr bwMode="auto">
              <a:xfrm>
                <a:off x="4975225" y="1634123"/>
                <a:ext cx="1032870" cy="203460"/>
              </a:xfrm>
              <a:custGeom>
                <a:avLst/>
                <a:gdLst>
                  <a:gd name="T0" fmla="*/ 0 w 1058487"/>
                  <a:gd name="T1" fmla="*/ 0 h 167177"/>
                  <a:gd name="T2" fmla="*/ 462253 w 1058487"/>
                  <a:gd name="T3" fmla="*/ 364740 h 167177"/>
                  <a:gd name="T4" fmla="*/ 959679 w 1058487"/>
                  <a:gd name="T5" fmla="*/ 12157 h 167177"/>
                  <a:gd name="T6" fmla="*/ 0 60000 65536"/>
                  <a:gd name="T7" fmla="*/ 0 60000 65536"/>
                  <a:gd name="T8" fmla="*/ 0 60000 65536"/>
                  <a:gd name="T9" fmla="*/ 0 w 1058487"/>
                  <a:gd name="T10" fmla="*/ 0 h 167177"/>
                  <a:gd name="T11" fmla="*/ 1058487 w 1058487"/>
                  <a:gd name="T12" fmla="*/ 167177 h 16717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8487" h="167177">
                    <a:moveTo>
                      <a:pt x="0" y="0"/>
                    </a:moveTo>
                    <a:cubicBezTo>
                      <a:pt x="166716" y="82665"/>
                      <a:pt x="333433" y="165331"/>
                      <a:pt x="509847" y="166254"/>
                    </a:cubicBezTo>
                    <a:cubicBezTo>
                      <a:pt x="686261" y="167177"/>
                      <a:pt x="872374" y="86359"/>
                      <a:pt x="1058487" y="5541"/>
                    </a:cubicBezTo>
                  </a:path>
                </a:pathLst>
              </a:custGeom>
              <a:noFill/>
              <a:ln w="19050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txBody>
              <a:bodyPr anchor="ctr"/>
              <a:lstStyle/>
              <a:p>
                <a:endParaRPr lang="en-US"/>
              </a:p>
            </p:txBody>
          </p:sp>
          <p:sp>
            <p:nvSpPr>
              <p:cNvPr id="25625" name="Szabadkézi sokszög 427"/>
              <p:cNvSpPr>
                <a:spLocks/>
              </p:cNvSpPr>
              <p:nvPr/>
            </p:nvSpPr>
            <p:spPr bwMode="auto">
              <a:xfrm rot="18222743" flipV="1">
                <a:off x="5402518" y="1897537"/>
                <a:ext cx="757422" cy="78336"/>
              </a:xfrm>
              <a:custGeom>
                <a:avLst/>
                <a:gdLst>
                  <a:gd name="T0" fmla="*/ 0 w 1058487"/>
                  <a:gd name="T1" fmla="*/ 0 h 167177"/>
                  <a:gd name="T2" fmla="*/ 133674 w 1058487"/>
                  <a:gd name="T3" fmla="*/ 8015 h 167177"/>
                  <a:gd name="T4" fmla="*/ 277520 w 1058487"/>
                  <a:gd name="T5" fmla="*/ 267 h 167177"/>
                  <a:gd name="T6" fmla="*/ 0 60000 65536"/>
                  <a:gd name="T7" fmla="*/ 0 60000 65536"/>
                  <a:gd name="T8" fmla="*/ 0 60000 65536"/>
                  <a:gd name="T9" fmla="*/ 0 w 1058487"/>
                  <a:gd name="T10" fmla="*/ 0 h 167177"/>
                  <a:gd name="T11" fmla="*/ 1058487 w 1058487"/>
                  <a:gd name="T12" fmla="*/ 167177 h 16717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8487" h="167177">
                    <a:moveTo>
                      <a:pt x="0" y="0"/>
                    </a:moveTo>
                    <a:cubicBezTo>
                      <a:pt x="166716" y="82665"/>
                      <a:pt x="333433" y="165331"/>
                      <a:pt x="509847" y="166254"/>
                    </a:cubicBezTo>
                    <a:cubicBezTo>
                      <a:pt x="686261" y="167177"/>
                      <a:pt x="872374" y="86359"/>
                      <a:pt x="1058487" y="5541"/>
                    </a:cubicBezTo>
                  </a:path>
                </a:pathLst>
              </a:custGeom>
              <a:noFill/>
              <a:ln w="19050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txBody>
              <a:bodyPr anchor="ctr"/>
              <a:lstStyle/>
              <a:p>
                <a:endParaRPr lang="en-US"/>
              </a:p>
            </p:txBody>
          </p:sp>
          <p:cxnSp>
            <p:nvCxnSpPr>
              <p:cNvPr id="25626" name="Egyenes összekötő 428"/>
              <p:cNvCxnSpPr>
                <a:cxnSpLocks noChangeShapeType="1"/>
                <a:stCxn id="25624" idx="0"/>
                <a:endCxn id="25625" idx="0"/>
              </p:cNvCxnSpPr>
              <p:nvPr/>
            </p:nvCxnSpPr>
            <p:spPr bwMode="auto">
              <a:xfrm>
                <a:off x="4975225" y="1634123"/>
                <a:ext cx="670055" cy="644721"/>
              </a:xfrm>
              <a:prstGeom prst="line">
                <a:avLst/>
              </a:prstGeom>
              <a:noFill/>
              <a:ln w="19050" algn="ctr">
                <a:solidFill>
                  <a:schemeClr val="tx1"/>
                </a:solidFill>
                <a:prstDash val="dash"/>
                <a:round/>
                <a:headEnd/>
                <a:tailEnd/>
              </a:ln>
            </p:spPr>
          </p:cxnSp>
          <p:sp>
            <p:nvSpPr>
              <p:cNvPr id="25627" name="Szabadkézi sokszög 429"/>
              <p:cNvSpPr>
                <a:spLocks/>
              </p:cNvSpPr>
              <p:nvPr/>
            </p:nvSpPr>
            <p:spPr bwMode="auto">
              <a:xfrm>
                <a:off x="4965971" y="1286777"/>
                <a:ext cx="1031310" cy="255058"/>
              </a:xfrm>
              <a:custGeom>
                <a:avLst/>
                <a:gdLst>
                  <a:gd name="T0" fmla="*/ 0 w 1008611"/>
                  <a:gd name="T1" fmla="*/ 390459 h 213360"/>
                  <a:gd name="T2" fmla="*/ 278657 w 1008611"/>
                  <a:gd name="T3" fmla="*/ 62247 h 213360"/>
                  <a:gd name="T4" fmla="*/ 739050 w 1008611"/>
                  <a:gd name="T5" fmla="*/ 62247 h 213360"/>
                  <a:gd name="T6" fmla="*/ 1102519 w 1008611"/>
                  <a:gd name="T7" fmla="*/ 435729 h 2133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08611"/>
                  <a:gd name="T13" fmla="*/ 0 h 213360"/>
                  <a:gd name="T14" fmla="*/ 1008611 w 1008611"/>
                  <a:gd name="T15" fmla="*/ 213360 h 2133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08611" h="213360">
                    <a:moveTo>
                      <a:pt x="0" y="191193"/>
                    </a:moveTo>
                    <a:cubicBezTo>
                      <a:pt x="71119" y="124229"/>
                      <a:pt x="142239" y="57265"/>
                      <a:pt x="254923" y="30480"/>
                    </a:cubicBezTo>
                    <a:cubicBezTo>
                      <a:pt x="367607" y="3695"/>
                      <a:pt x="550487" y="0"/>
                      <a:pt x="676102" y="30480"/>
                    </a:cubicBezTo>
                    <a:cubicBezTo>
                      <a:pt x="801717" y="60960"/>
                      <a:pt x="905164" y="137160"/>
                      <a:pt x="1008611" y="213360"/>
                    </a:cubicBezTo>
                  </a:path>
                </a:pathLst>
              </a:cu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anchor="ctr"/>
              <a:lstStyle/>
              <a:p>
                <a:endParaRPr lang="en-US"/>
              </a:p>
            </p:txBody>
          </p:sp>
          <p:sp>
            <p:nvSpPr>
              <p:cNvPr id="25628" name="Szabadkézi sokszög 430"/>
              <p:cNvSpPr>
                <a:spLocks/>
              </p:cNvSpPr>
              <p:nvPr/>
            </p:nvSpPr>
            <p:spPr bwMode="auto">
              <a:xfrm>
                <a:off x="5656595" y="1573421"/>
                <a:ext cx="431030" cy="741905"/>
              </a:xfrm>
              <a:custGeom>
                <a:avLst/>
                <a:gdLst>
                  <a:gd name="T0" fmla="*/ 532137 w 387927"/>
                  <a:gd name="T1" fmla="*/ 0 h 609600"/>
                  <a:gd name="T2" fmla="*/ 565923 w 387927"/>
                  <a:gd name="T3" fmla="*/ 486325 h 609600"/>
                  <a:gd name="T4" fmla="*/ 380098 w 387927"/>
                  <a:gd name="T5" fmla="*/ 1057754 h 609600"/>
                  <a:gd name="T6" fmla="*/ 0 w 387927"/>
                  <a:gd name="T7" fmla="*/ 1337391 h 609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87927"/>
                  <a:gd name="T13" fmla="*/ 0 h 609600"/>
                  <a:gd name="T14" fmla="*/ 387927 w 387927"/>
                  <a:gd name="T15" fmla="*/ 609600 h 609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87927" h="609600">
                    <a:moveTo>
                      <a:pt x="349135" y="0"/>
                    </a:moveTo>
                    <a:cubicBezTo>
                      <a:pt x="368531" y="70658"/>
                      <a:pt x="387927" y="141317"/>
                      <a:pt x="371302" y="221673"/>
                    </a:cubicBezTo>
                    <a:cubicBezTo>
                      <a:pt x="354677" y="302029"/>
                      <a:pt x="311266" y="417484"/>
                      <a:pt x="249382" y="482138"/>
                    </a:cubicBezTo>
                    <a:cubicBezTo>
                      <a:pt x="187498" y="546793"/>
                      <a:pt x="93749" y="578196"/>
                      <a:pt x="0" y="609600"/>
                    </a:cubicBezTo>
                  </a:path>
                </a:pathLst>
              </a:cu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anchor="ctr"/>
              <a:lstStyle/>
              <a:p>
                <a:endParaRPr lang="en-US"/>
              </a:p>
            </p:txBody>
          </p:sp>
          <p:sp>
            <p:nvSpPr>
              <p:cNvPr id="25629" name="Szabadkézi sokszög 431"/>
              <p:cNvSpPr>
                <a:spLocks/>
              </p:cNvSpPr>
              <p:nvPr/>
            </p:nvSpPr>
            <p:spPr bwMode="auto">
              <a:xfrm>
                <a:off x="4926556" y="1593655"/>
                <a:ext cx="719223" cy="755394"/>
              </a:xfrm>
              <a:custGeom>
                <a:avLst/>
                <a:gdLst>
                  <a:gd name="T0" fmla="*/ 0 w 737061"/>
                  <a:gd name="T1" fmla="*/ 0 h 620683"/>
                  <a:gd name="T2" fmla="*/ 85417 w 737061"/>
                  <a:gd name="T3" fmla="*/ 620064 h 620683"/>
                  <a:gd name="T4" fmla="*/ 316542 w 737061"/>
                  <a:gd name="T5" fmla="*/ 1179338 h 620683"/>
                  <a:gd name="T6" fmla="*/ 668258 w 737061"/>
                  <a:gd name="T7" fmla="*/ 1361710 h 62068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37061"/>
                  <a:gd name="T13" fmla="*/ 0 h 620683"/>
                  <a:gd name="T14" fmla="*/ 737061 w 737061"/>
                  <a:gd name="T15" fmla="*/ 620683 h 62068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37061" h="620683">
                    <a:moveTo>
                      <a:pt x="0" y="0"/>
                    </a:moveTo>
                    <a:cubicBezTo>
                      <a:pt x="18011" y="96519"/>
                      <a:pt x="36022" y="193039"/>
                      <a:pt x="94211" y="282632"/>
                    </a:cubicBezTo>
                    <a:cubicBezTo>
                      <a:pt x="152400" y="372225"/>
                      <a:pt x="241992" y="481214"/>
                      <a:pt x="349134" y="537556"/>
                    </a:cubicBezTo>
                    <a:cubicBezTo>
                      <a:pt x="456276" y="593898"/>
                      <a:pt x="596668" y="607290"/>
                      <a:pt x="737061" y="620683"/>
                    </a:cubicBezTo>
                  </a:path>
                </a:pathLst>
              </a:cu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anchor="ctr"/>
              <a:lstStyle/>
              <a:p>
                <a:endParaRPr lang="en-US"/>
              </a:p>
            </p:txBody>
          </p:sp>
          <p:cxnSp>
            <p:nvCxnSpPr>
              <p:cNvPr id="25630" name="Egyenes összekötő 432"/>
              <p:cNvCxnSpPr>
                <a:cxnSpLocks noChangeShapeType="1"/>
              </p:cNvCxnSpPr>
              <p:nvPr/>
            </p:nvCxnSpPr>
            <p:spPr bwMode="auto">
              <a:xfrm flipH="1">
                <a:off x="5408579" y="1245141"/>
                <a:ext cx="69562" cy="62974"/>
              </a:xfrm>
              <a:prstGeom prst="line">
                <a:avLst/>
              </a:prstGeom>
              <a:noFill/>
              <a:ln w="19050" algn="ctr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5631" name="Egyenes összekötő 433"/>
              <p:cNvCxnSpPr>
                <a:cxnSpLocks noChangeShapeType="1"/>
              </p:cNvCxnSpPr>
              <p:nvPr/>
            </p:nvCxnSpPr>
            <p:spPr bwMode="auto">
              <a:xfrm rot="16200000" flipH="1">
                <a:off x="5411852" y="1304797"/>
                <a:ext cx="69971" cy="62605"/>
              </a:xfrm>
              <a:prstGeom prst="line">
                <a:avLst/>
              </a:prstGeom>
              <a:noFill/>
              <a:ln w="19050" algn="ctr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cxnSp>
          <p:nvCxnSpPr>
            <p:cNvPr id="25615" name="Egyenes összekötő 417"/>
            <p:cNvCxnSpPr>
              <a:cxnSpLocks noChangeShapeType="1"/>
            </p:cNvCxnSpPr>
            <p:nvPr/>
          </p:nvCxnSpPr>
          <p:spPr bwMode="auto">
            <a:xfrm flipH="1">
              <a:off x="7209090" y="1563504"/>
              <a:ext cx="43494" cy="37613"/>
            </a:xfrm>
            <a:prstGeom prst="line">
              <a:avLst/>
            </a:prstGeom>
            <a:noFill/>
            <a:ln w="19050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5616" name="Egyenes összekötő 418"/>
            <p:cNvCxnSpPr>
              <a:cxnSpLocks noChangeShapeType="1"/>
            </p:cNvCxnSpPr>
            <p:nvPr/>
          </p:nvCxnSpPr>
          <p:spPr bwMode="auto">
            <a:xfrm rot="16200000" flipH="1">
              <a:off x="7212115" y="1598260"/>
              <a:ext cx="41793" cy="39144"/>
            </a:xfrm>
            <a:prstGeom prst="line">
              <a:avLst/>
            </a:prstGeom>
            <a:noFill/>
            <a:ln w="19050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5617" name="Egyenes összekötő 419"/>
            <p:cNvCxnSpPr>
              <a:cxnSpLocks noChangeShapeType="1"/>
            </p:cNvCxnSpPr>
            <p:nvPr/>
          </p:nvCxnSpPr>
          <p:spPr bwMode="auto">
            <a:xfrm rot="16200000" flipH="1">
              <a:off x="7150523" y="1681456"/>
              <a:ext cx="60669" cy="8669"/>
            </a:xfrm>
            <a:prstGeom prst="line">
              <a:avLst/>
            </a:prstGeom>
            <a:noFill/>
            <a:ln w="19050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5618" name="Egyenes összekötő 420"/>
            <p:cNvCxnSpPr>
              <a:cxnSpLocks noChangeShapeType="1"/>
            </p:cNvCxnSpPr>
            <p:nvPr/>
          </p:nvCxnSpPr>
          <p:spPr bwMode="auto">
            <a:xfrm rot="10800000">
              <a:off x="7120186" y="1716125"/>
              <a:ext cx="52004" cy="0"/>
            </a:xfrm>
            <a:prstGeom prst="line">
              <a:avLst/>
            </a:prstGeom>
            <a:noFill/>
            <a:ln w="19050" algn="ctr">
              <a:solidFill>
                <a:schemeClr val="tx1"/>
              </a:solidFill>
              <a:round/>
              <a:headEnd/>
              <a:tailEnd/>
            </a:ln>
          </p:spPr>
        </p:cxnSp>
      </p:grpSp>
      <p:sp>
        <p:nvSpPr>
          <p:cNvPr id="25613" name="Lefelé nyíl 434"/>
          <p:cNvSpPr>
            <a:spLocks noChangeArrowheads="1"/>
          </p:cNvSpPr>
          <p:nvPr/>
        </p:nvSpPr>
        <p:spPr bwMode="auto">
          <a:xfrm>
            <a:off x="3876675" y="3409950"/>
            <a:ext cx="1009650" cy="36195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CCCC"/>
          </a:solidFill>
          <a:ln w="28575" algn="ctr">
            <a:solidFill>
              <a:srgbClr val="CC66FF"/>
            </a:solidFill>
            <a:round/>
            <a:headEnd/>
            <a:tailEnd/>
          </a:ln>
        </p:spPr>
        <p:txBody>
          <a:bodyPr anchor="ctr"/>
          <a:lstStyle/>
          <a:p>
            <a:endParaRPr lang="hu-HU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178" name="Rectangle 2"/>
          <p:cNvSpPr>
            <a:spLocks noChangeArrowheads="1"/>
          </p:cNvSpPr>
          <p:nvPr/>
        </p:nvSpPr>
        <p:spPr bwMode="auto">
          <a:xfrm>
            <a:off x="0" y="15875"/>
            <a:ext cx="9144000" cy="974725"/>
          </a:xfrm>
          <a:prstGeom prst="rect">
            <a:avLst/>
          </a:prstGeom>
          <a:gradFill rotWithShape="1">
            <a:gsLst>
              <a:gs pos="0">
                <a:srgbClr val="CCCCFF">
                  <a:gamma/>
                  <a:shade val="76471"/>
                  <a:invGamma/>
                </a:srgbClr>
              </a:gs>
              <a:gs pos="50000">
                <a:srgbClr val="CCCCFF"/>
              </a:gs>
              <a:gs pos="100000">
                <a:srgbClr val="CCCCFF">
                  <a:gamma/>
                  <a:shade val="76471"/>
                  <a:invGamma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anchor="ctr"/>
          <a:lstStyle/>
          <a:p>
            <a:pPr>
              <a:defRPr/>
            </a:pPr>
            <a:r>
              <a:rPr lang="hu-HU" altLang="en-US" sz="3200" b="1" dirty="0" err="1">
                <a:solidFill>
                  <a:srgbClr val="000099"/>
                </a:solidFill>
              </a:rPr>
              <a:t>Noise</a:t>
            </a:r>
            <a:r>
              <a:rPr lang="hu-HU" altLang="en-US" sz="3200" b="1" dirty="0">
                <a:solidFill>
                  <a:srgbClr val="000099"/>
                </a:solidFill>
              </a:rPr>
              <a:t> </a:t>
            </a:r>
            <a:r>
              <a:rPr lang="hu-HU" altLang="en-US" sz="3200" b="1" dirty="0" err="1">
                <a:solidFill>
                  <a:srgbClr val="000099"/>
                </a:solidFill>
              </a:rPr>
              <a:t>spectra</a:t>
            </a:r>
            <a:r>
              <a:rPr lang="hu-HU" altLang="en-US" sz="3200" b="1" dirty="0">
                <a:solidFill>
                  <a:srgbClr val="000099"/>
                </a:solidFill>
              </a:rPr>
              <a:t> fixed </a:t>
            </a:r>
            <a:r>
              <a:rPr lang="hu-HU" altLang="en-US" sz="3200" b="1" dirty="0" err="1">
                <a:solidFill>
                  <a:srgbClr val="000099"/>
                </a:solidFill>
              </a:rPr>
              <a:t>frequency</a:t>
            </a:r>
            <a:endParaRPr lang="en-US" altLang="en-US" sz="2800" dirty="0">
              <a:solidFill>
                <a:srgbClr val="000099"/>
              </a:solidFill>
            </a:endParaRPr>
          </a:p>
        </p:txBody>
      </p:sp>
      <p:pic>
        <p:nvPicPr>
          <p:cNvPr id="2765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0363" y="1898650"/>
            <a:ext cx="6548437" cy="400685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23813"/>
            <a:ext cx="9144000" cy="600075"/>
          </a:xfrm>
          <a:prstGeom prst="rect">
            <a:avLst/>
          </a:prstGeom>
          <a:solidFill>
            <a:schemeClr val="accent6">
              <a:lumMod val="50000"/>
            </a:schemeClr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altLang="en-US" sz="2800" b="1" dirty="0" err="1">
              <a:solidFill>
                <a:schemeClr val="accent3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Téglalap 2"/>
          <p:cNvSpPr>
            <a:spLocks noChangeArrowheads="1"/>
          </p:cNvSpPr>
          <p:nvPr/>
        </p:nvSpPr>
        <p:spPr bwMode="auto">
          <a:xfrm>
            <a:off x="723900" y="82550"/>
            <a:ext cx="781049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hu-HU" altLang="en-US" sz="2800" dirty="0" err="1" smtClean="0">
                <a:solidFill>
                  <a:schemeClr val="bg1"/>
                </a:solidFill>
                <a:latin typeface="Calibri"/>
                <a:cs typeface="Calibri"/>
              </a:rPr>
              <a:t>Quantum</a:t>
            </a:r>
            <a:r>
              <a:rPr lang="hu-HU" altLang="en-US" sz="2800" dirty="0" smtClean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hu-HU" altLang="en-US" sz="2800" dirty="0" err="1" smtClean="0">
                <a:solidFill>
                  <a:schemeClr val="bg1"/>
                </a:solidFill>
                <a:latin typeface="Calibri"/>
                <a:cs typeface="Calibri"/>
              </a:rPr>
              <a:t>noise</a:t>
            </a:r>
            <a:r>
              <a:rPr lang="hu-HU" altLang="en-US" sz="2800" dirty="0" smtClean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hu-HU" altLang="en-US" sz="2800" dirty="0" err="1" smtClean="0">
                <a:solidFill>
                  <a:schemeClr val="bg1"/>
                </a:solidFill>
                <a:latin typeface="Calibri"/>
                <a:cs typeface="Calibri"/>
              </a:rPr>
              <a:t>detection</a:t>
            </a:r>
            <a:r>
              <a:rPr lang="hu-HU" altLang="en-US" sz="2800" dirty="0" smtClean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hu-HU" altLang="en-US" sz="2800" dirty="0" err="1" smtClean="0">
                <a:solidFill>
                  <a:schemeClr val="bg1"/>
                </a:solidFill>
                <a:latin typeface="Calibri"/>
                <a:cs typeface="Calibri"/>
              </a:rPr>
              <a:t>with</a:t>
            </a:r>
            <a:r>
              <a:rPr lang="hu-HU" altLang="en-US" sz="2800" dirty="0" smtClean="0">
                <a:solidFill>
                  <a:schemeClr val="bg1"/>
                </a:solidFill>
                <a:latin typeface="Calibri"/>
                <a:cs typeface="Calibri"/>
              </a:rPr>
              <a:t> SIS </a:t>
            </a:r>
            <a:r>
              <a:rPr lang="hu-HU" altLang="en-US" sz="2800" dirty="0" err="1" smtClean="0">
                <a:solidFill>
                  <a:schemeClr val="bg1"/>
                </a:solidFill>
                <a:latin typeface="Calibri"/>
                <a:cs typeface="Calibri"/>
              </a:rPr>
              <a:t>junction</a:t>
            </a:r>
            <a:endParaRPr lang="en-US" altLang="en-US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pic>
        <p:nvPicPr>
          <p:cNvPr id="122881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2064" y="1257300"/>
            <a:ext cx="6982750" cy="362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Szövegdoboz 6"/>
          <p:cNvSpPr txBox="1"/>
          <p:nvPr/>
        </p:nvSpPr>
        <p:spPr>
          <a:xfrm>
            <a:off x="476009" y="5524500"/>
            <a:ext cx="34101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dirty="0" err="1" smtClean="0"/>
              <a:t>Ingold</a:t>
            </a:r>
            <a:r>
              <a:rPr lang="hu-HU" sz="2000" dirty="0" smtClean="0"/>
              <a:t> and </a:t>
            </a:r>
            <a:r>
              <a:rPr lang="hu-HU" sz="2000" dirty="0" err="1" smtClean="0"/>
              <a:t>Nazarov</a:t>
            </a:r>
            <a:r>
              <a:rPr lang="hu-HU" sz="2000" dirty="0" smtClean="0"/>
              <a:t> (1992)</a:t>
            </a:r>
            <a:endParaRPr lang="en-US" sz="2000" dirty="0"/>
          </a:p>
        </p:txBody>
      </p:sp>
      <p:sp>
        <p:nvSpPr>
          <p:cNvPr id="8" name="Jobbra nyíl 7"/>
          <p:cNvSpPr/>
          <p:nvPr/>
        </p:nvSpPr>
        <p:spPr bwMode="auto">
          <a:xfrm>
            <a:off x="4597400" y="5575300"/>
            <a:ext cx="342900" cy="304800"/>
          </a:xfrm>
          <a:prstGeom prst="rightArrow">
            <a:avLst/>
          </a:prstGeom>
          <a:solidFill>
            <a:srgbClr val="FFCCCC"/>
          </a:solidFill>
          <a:ln w="28575" cap="flat" cmpd="sng" algn="ctr">
            <a:solidFill>
              <a:srgbClr val="CC66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graphicFrame>
        <p:nvGraphicFramePr>
          <p:cNvPr id="122883" name="Object 2"/>
          <p:cNvGraphicFramePr>
            <a:graphicFrameLocks noChangeAspect="1"/>
          </p:cNvGraphicFramePr>
          <p:nvPr/>
        </p:nvGraphicFramePr>
        <p:xfrm>
          <a:off x="5430838" y="5526088"/>
          <a:ext cx="1598612" cy="442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Equation" r:id="rId4" imgW="825480" imgH="228600" progId="Equation.3">
                  <p:embed/>
                </p:oleObj>
              </mc:Choice>
              <mc:Fallback>
                <p:oleObj name="Equation" r:id="rId4" imgW="8254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30838" y="5526088"/>
                        <a:ext cx="1598612" cy="442912"/>
                      </a:xfrm>
                      <a:prstGeom prst="rect">
                        <a:avLst/>
                      </a:prstGeom>
                      <a:solidFill>
                        <a:schemeClr val="hlink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38100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451457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290513"/>
            <a:ext cx="9144000" cy="600075"/>
          </a:xfrm>
          <a:prstGeom prst="rect">
            <a:avLst/>
          </a:prstGeom>
          <a:solidFill>
            <a:schemeClr val="accent6">
              <a:lumMod val="50000"/>
            </a:schemeClr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altLang="en-US" sz="2800" b="1" dirty="0" err="1">
              <a:solidFill>
                <a:schemeClr val="accent3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Téglalap 2"/>
          <p:cNvSpPr>
            <a:spLocks noChangeArrowheads="1"/>
          </p:cNvSpPr>
          <p:nvPr/>
        </p:nvSpPr>
        <p:spPr bwMode="auto">
          <a:xfrm>
            <a:off x="1311275" y="323850"/>
            <a:ext cx="60515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hu-HU" altLang="en-US" dirty="0" smtClean="0">
                <a:solidFill>
                  <a:schemeClr val="bg1"/>
                </a:solidFill>
                <a:latin typeface="Calibri"/>
                <a:cs typeface="Calibri"/>
              </a:rPr>
              <a:t>Back </a:t>
            </a:r>
            <a:r>
              <a:rPr lang="hu-HU" altLang="en-US" dirty="0" err="1" smtClean="0">
                <a:solidFill>
                  <a:schemeClr val="bg1"/>
                </a:solidFill>
                <a:latin typeface="Calibri"/>
                <a:cs typeface="Calibri"/>
              </a:rPr>
              <a:t>to</a:t>
            </a:r>
            <a:r>
              <a:rPr lang="hu-HU" altLang="en-US" dirty="0" smtClean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hu-HU" altLang="en-US" dirty="0" err="1" smtClean="0">
                <a:solidFill>
                  <a:schemeClr val="bg1"/>
                </a:solidFill>
                <a:latin typeface="Calibri"/>
                <a:cs typeface="Calibri"/>
              </a:rPr>
              <a:t>experiment</a:t>
            </a:r>
            <a:r>
              <a:rPr lang="hu-HU" altLang="en-US" dirty="0" smtClean="0">
                <a:solidFill>
                  <a:schemeClr val="bg1"/>
                </a:solidFill>
                <a:latin typeface="Calibri"/>
                <a:cs typeface="Calibri"/>
              </a:rPr>
              <a:t>…</a:t>
            </a:r>
            <a:endParaRPr lang="en-US" altLang="en-US" sz="20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pic>
        <p:nvPicPr>
          <p:cNvPr id="962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4149" y="1781174"/>
            <a:ext cx="8799081" cy="3641725"/>
          </a:xfrm>
          <a:prstGeom prst="rect">
            <a:avLst/>
          </a:prstGeom>
          <a:noFill/>
          <a:ln w="28575" cap="flat" cmpd="sng" algn="ctr">
            <a:noFill/>
            <a:prstDash val="solid"/>
            <a:miter lim="800000"/>
            <a:headEnd type="none" w="med" len="med"/>
            <a:tailEnd type="none" w="med" len="med"/>
          </a:ln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66787" y="5122863"/>
            <a:ext cx="4151313" cy="541337"/>
          </a:xfrm>
          <a:prstGeom prst="rect">
            <a:avLst/>
          </a:prstGeom>
          <a:noFill/>
          <a:ln w="28575" cap="flat" cmpd="sng" algn="ctr">
            <a:noFill/>
            <a:prstDash val="solid"/>
            <a:miter lim="800000"/>
            <a:headEnd type="none" w="med" len="med"/>
            <a:tailEnd type="none" w="med" len="med"/>
          </a:ln>
        </p:spPr>
      </p:pic>
    </p:spTree>
    <p:extLst>
      <p:ext uri="{BB962C8B-B14F-4D97-AF65-F5344CB8AC3E}">
        <p14:creationId xmlns:p14="http://schemas.microsoft.com/office/powerpoint/2010/main" val="31731724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-1587"/>
            <a:ext cx="9144000" cy="600075"/>
          </a:xfrm>
          <a:prstGeom prst="rect">
            <a:avLst/>
          </a:prstGeom>
          <a:solidFill>
            <a:schemeClr val="accent6">
              <a:lumMod val="50000"/>
            </a:schemeClr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altLang="en-US" sz="2800" b="1" dirty="0" err="1">
              <a:solidFill>
                <a:schemeClr val="accent3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Téglalap 2"/>
          <p:cNvSpPr>
            <a:spLocks noChangeArrowheads="1"/>
          </p:cNvSpPr>
          <p:nvPr/>
        </p:nvSpPr>
        <p:spPr bwMode="auto">
          <a:xfrm>
            <a:off x="1311275" y="31750"/>
            <a:ext cx="60515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hu-HU" altLang="en-US" dirty="0" smtClean="0">
                <a:solidFill>
                  <a:schemeClr val="bg1"/>
                </a:solidFill>
                <a:latin typeface="Calibri"/>
                <a:cs typeface="Calibri"/>
              </a:rPr>
              <a:t>Back </a:t>
            </a:r>
            <a:r>
              <a:rPr lang="hu-HU" altLang="en-US" dirty="0" err="1" smtClean="0">
                <a:solidFill>
                  <a:schemeClr val="bg1"/>
                </a:solidFill>
                <a:latin typeface="Calibri"/>
                <a:cs typeface="Calibri"/>
              </a:rPr>
              <a:t>to</a:t>
            </a:r>
            <a:r>
              <a:rPr lang="hu-HU" altLang="en-US" dirty="0" smtClean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hu-HU" altLang="en-US" dirty="0" err="1" smtClean="0">
                <a:solidFill>
                  <a:schemeClr val="bg1"/>
                </a:solidFill>
                <a:latin typeface="Calibri"/>
                <a:cs typeface="Calibri"/>
              </a:rPr>
              <a:t>experiment</a:t>
            </a:r>
            <a:r>
              <a:rPr lang="hu-HU" altLang="en-US" dirty="0" smtClean="0">
                <a:solidFill>
                  <a:schemeClr val="bg1"/>
                </a:solidFill>
                <a:latin typeface="Calibri"/>
                <a:cs typeface="Calibri"/>
              </a:rPr>
              <a:t>…</a:t>
            </a:r>
            <a:endParaRPr lang="en-US" altLang="en-US" sz="20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pic>
        <p:nvPicPr>
          <p:cNvPr id="972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2738" y="1054100"/>
            <a:ext cx="7553325" cy="2590800"/>
          </a:xfrm>
          <a:prstGeom prst="rect">
            <a:avLst/>
          </a:prstGeom>
          <a:noFill/>
          <a:ln w="28575" cap="flat" cmpd="sng" algn="ctr">
            <a:noFill/>
            <a:prstDash val="solid"/>
            <a:miter lim="800000"/>
            <a:headEnd type="none" w="med" len="med"/>
            <a:tailEnd type="none" w="med" len="med"/>
          </a:ln>
        </p:spPr>
      </p:pic>
      <p:sp>
        <p:nvSpPr>
          <p:cNvPr id="7" name="Téglalap 6"/>
          <p:cNvSpPr/>
          <p:nvPr/>
        </p:nvSpPr>
        <p:spPr>
          <a:xfrm>
            <a:off x="4610100" y="2850108"/>
            <a:ext cx="45339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800" b="1" dirty="0" err="1" smtClean="0">
                <a:solidFill>
                  <a:srgbClr val="000000"/>
                </a:solidFill>
                <a:latin typeface="Calibri"/>
                <a:cs typeface="Calibri"/>
              </a:rPr>
              <a:t>Theor</a:t>
            </a:r>
            <a:r>
              <a:rPr lang="hu-HU" sz="1800" b="1" dirty="0" smtClean="0">
                <a:solidFill>
                  <a:srgbClr val="000000"/>
                </a:solidFill>
                <a:latin typeface="Calibri"/>
                <a:cs typeface="Calibri"/>
              </a:rPr>
              <a:t>y:</a:t>
            </a:r>
            <a:r>
              <a:rPr lang="en-US" sz="1800" b="1" dirty="0" smtClean="0">
                <a:solidFill>
                  <a:srgbClr val="000000"/>
                </a:solidFill>
                <a:latin typeface="Calibri"/>
                <a:cs typeface="Calibri"/>
              </a:rPr>
              <a:t>  </a:t>
            </a:r>
            <a:r>
              <a:rPr lang="en-US" sz="1800" b="1" baseline="0" dirty="0" smtClean="0">
                <a:solidFill>
                  <a:schemeClr val="accent6">
                    <a:lumMod val="75000"/>
                  </a:schemeClr>
                </a:solidFill>
                <a:latin typeface="Calibri"/>
                <a:cs typeface="Calibri"/>
              </a:rPr>
              <a:t>no</a:t>
            </a:r>
            <a:r>
              <a:rPr lang="hu-HU" sz="1800" b="1" baseline="0" dirty="0" smtClean="0">
                <a:solidFill>
                  <a:schemeClr val="accent6">
                    <a:lumMod val="75000"/>
                  </a:schemeClr>
                </a:solidFill>
                <a:latin typeface="Calibri"/>
                <a:cs typeface="Calibri"/>
              </a:rPr>
              <a:t> free</a:t>
            </a:r>
            <a:r>
              <a:rPr lang="en-US" sz="1800" b="1" baseline="0" dirty="0" smtClean="0">
                <a:solidFill>
                  <a:schemeClr val="accent6">
                    <a:lumMod val="75000"/>
                  </a:schemeClr>
                </a:solidFill>
                <a:latin typeface="Calibri"/>
                <a:cs typeface="Calibri"/>
              </a:rPr>
              <a:t> fitting</a:t>
            </a:r>
            <a:r>
              <a:rPr lang="hu-HU" sz="1800" b="1" dirty="0" smtClean="0">
                <a:solidFill>
                  <a:schemeClr val="accent6">
                    <a:lumMod val="75000"/>
                  </a:schemeClr>
                </a:solidFill>
                <a:latin typeface="Calibri"/>
                <a:cs typeface="Calibri"/>
              </a:rPr>
              <a:t> </a:t>
            </a:r>
            <a:r>
              <a:rPr lang="en-US" sz="1800" b="1" baseline="0" dirty="0" smtClean="0">
                <a:solidFill>
                  <a:schemeClr val="accent6">
                    <a:lumMod val="75000"/>
                  </a:schemeClr>
                </a:solidFill>
                <a:latin typeface="Calibri"/>
                <a:cs typeface="Calibri"/>
              </a:rPr>
              <a:t>parameter!</a:t>
            </a:r>
          </a:p>
          <a:p>
            <a:pPr lvl="1" algn="l">
              <a:buFont typeface="Arial" pitchFamily="34" charset="0"/>
              <a:buChar char="•"/>
            </a:pPr>
            <a:r>
              <a:rPr lang="hu-HU" sz="1800" dirty="0" smtClean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sz="1800" dirty="0" smtClean="0">
                <a:solidFill>
                  <a:srgbClr val="000000"/>
                </a:solidFill>
                <a:latin typeface="Calibri"/>
                <a:cs typeface="Calibri"/>
              </a:rPr>
              <a:t>Kondo temperature TK=1.4K  TKRG=0.38K</a:t>
            </a:r>
          </a:p>
          <a:p>
            <a:pPr lvl="1" algn="l">
              <a:buFont typeface="Arial" pitchFamily="34" charset="0"/>
              <a:buChar char="•"/>
            </a:pPr>
            <a:r>
              <a:rPr lang="en-US" sz="1800" dirty="0" smtClean="0">
                <a:solidFill>
                  <a:srgbClr val="000000"/>
                </a:solidFill>
                <a:latin typeface="Calibri"/>
                <a:cs typeface="Calibri"/>
              </a:rPr>
              <a:t> asymmetry a=0.67</a:t>
            </a:r>
            <a:endParaRPr lang="en-US" sz="180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8" name="Téglalap 7"/>
          <p:cNvSpPr/>
          <p:nvPr/>
        </p:nvSpPr>
        <p:spPr>
          <a:xfrm>
            <a:off x="152400" y="6264176"/>
            <a:ext cx="89281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2000" dirty="0" smtClean="0"/>
              <a:t>(</a:t>
            </a:r>
            <a:r>
              <a:rPr lang="da-DK" sz="2000" dirty="0" smtClean="0"/>
              <a:t>Monreal </a:t>
            </a:r>
            <a:r>
              <a:rPr lang="da-DK" sz="2000" i="1" dirty="0"/>
              <a:t>et al. PRB </a:t>
            </a:r>
            <a:r>
              <a:rPr lang="da-DK" sz="2000" i="1" dirty="0" smtClean="0"/>
              <a:t>05</a:t>
            </a:r>
            <a:r>
              <a:rPr lang="hu-HU" sz="2000" i="1" dirty="0" smtClean="0"/>
              <a:t>; </a:t>
            </a:r>
            <a:r>
              <a:rPr lang="nl-NL" sz="2000" dirty="0" smtClean="0"/>
              <a:t>Van </a:t>
            </a:r>
            <a:r>
              <a:rPr lang="nl-NL" sz="2000" dirty="0"/>
              <a:t>Roermund </a:t>
            </a:r>
            <a:r>
              <a:rPr lang="nl-NL" sz="2000" i="1" dirty="0"/>
              <a:t>et al. PRB </a:t>
            </a:r>
            <a:r>
              <a:rPr lang="nl-NL" sz="2000" i="1" dirty="0" smtClean="0"/>
              <a:t>10</a:t>
            </a:r>
            <a:r>
              <a:rPr lang="hu-HU" sz="2000" i="1" dirty="0" smtClean="0"/>
              <a:t>; </a:t>
            </a:r>
            <a:r>
              <a:rPr lang="fr-FR" sz="2000" dirty="0" smtClean="0"/>
              <a:t>De </a:t>
            </a:r>
            <a:r>
              <a:rPr lang="fr-FR" sz="2000" dirty="0"/>
              <a:t>Franceschi </a:t>
            </a:r>
            <a:r>
              <a:rPr lang="fr-FR" sz="2000" i="1" dirty="0"/>
              <a:t>et al. PRL </a:t>
            </a:r>
            <a:r>
              <a:rPr lang="fr-FR" sz="2000" i="1" dirty="0" smtClean="0"/>
              <a:t>02</a:t>
            </a:r>
            <a:r>
              <a:rPr lang="hu-HU" sz="2000" dirty="0" smtClean="0"/>
              <a:t>)</a:t>
            </a:r>
            <a:endParaRPr lang="fr-FR" sz="2000" dirty="0"/>
          </a:p>
        </p:txBody>
      </p:sp>
      <p:pic>
        <p:nvPicPr>
          <p:cNvPr id="9728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8188" y="3484563"/>
            <a:ext cx="3160712" cy="420709"/>
          </a:xfrm>
          <a:prstGeom prst="rect">
            <a:avLst/>
          </a:prstGeom>
          <a:noFill/>
          <a:ln w="28575" cap="flat" cmpd="sng" algn="ctr">
            <a:noFill/>
            <a:prstDash val="solid"/>
            <a:miter lim="800000"/>
            <a:headEnd type="none" w="med" len="med"/>
            <a:tailEnd type="none" w="med" len="med"/>
          </a:ln>
        </p:spPr>
      </p:pic>
      <p:sp>
        <p:nvSpPr>
          <p:cNvPr id="10" name="Téglalap 9"/>
          <p:cNvSpPr/>
          <p:nvPr/>
        </p:nvSpPr>
        <p:spPr>
          <a:xfrm>
            <a:off x="2046450" y="5089524"/>
            <a:ext cx="5725950" cy="4001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hu-HU" sz="2000" dirty="0" err="1" smtClean="0">
                <a:solidFill>
                  <a:schemeClr val="accent6">
                    <a:lumMod val="50000"/>
                  </a:schemeClr>
                </a:solidFill>
                <a:latin typeface="Calibri"/>
                <a:cs typeface="Calibri"/>
              </a:rPr>
              <a:t>Additional</a:t>
            </a:r>
            <a:r>
              <a:rPr lang="hu-HU" sz="2000" dirty="0" smtClean="0">
                <a:solidFill>
                  <a:schemeClr val="accent6">
                    <a:lumMod val="50000"/>
                  </a:schemeClr>
                </a:solidFill>
                <a:latin typeface="Calibri"/>
                <a:cs typeface="Calibri"/>
              </a:rPr>
              <a:t> d</a:t>
            </a:r>
            <a:r>
              <a:rPr lang="en-US" sz="2000" dirty="0" err="1" smtClean="0">
                <a:solidFill>
                  <a:schemeClr val="accent6">
                    <a:lumMod val="50000"/>
                  </a:schemeClr>
                </a:solidFill>
                <a:latin typeface="Calibri"/>
                <a:cs typeface="Calibri"/>
              </a:rPr>
              <a:t>ecoherence</a:t>
            </a:r>
            <a:r>
              <a:rPr lang="hu-HU" sz="2000" dirty="0" smtClean="0">
                <a:solidFill>
                  <a:schemeClr val="accent6">
                    <a:lumMod val="50000"/>
                  </a:schemeClr>
                </a:solidFill>
                <a:latin typeface="Calibri"/>
                <a:cs typeface="Calibri"/>
              </a:rPr>
              <a:t>  ??? </a:t>
            </a:r>
            <a:endParaRPr lang="en-US" sz="2000" dirty="0">
              <a:solidFill>
                <a:schemeClr val="accent6">
                  <a:lumMod val="50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11" name="Jobbra nyíl 10"/>
          <p:cNvSpPr/>
          <p:nvPr/>
        </p:nvSpPr>
        <p:spPr bwMode="auto">
          <a:xfrm>
            <a:off x="965200" y="5207000"/>
            <a:ext cx="342900" cy="241300"/>
          </a:xfrm>
          <a:prstGeom prst="rightArrow">
            <a:avLst/>
          </a:prstGeom>
          <a:solidFill>
            <a:srgbClr val="FFCCCC"/>
          </a:solidFill>
          <a:ln w="28575" cap="flat" cmpd="sng" algn="ctr">
            <a:solidFill>
              <a:srgbClr val="CC66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10649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271588"/>
            <a:ext cx="7620000" cy="4924425"/>
          </a:xfrm>
          <a:prstGeom prst="rect">
            <a:avLst/>
          </a:prstGeom>
          <a:noFill/>
          <a:ln w="28575" cap="flat" cmpd="sng" algn="ctr">
            <a:noFill/>
            <a:prstDash val="solid"/>
            <a:miter lim="800000"/>
            <a:headEnd type="none" w="med" len="med"/>
            <a:tailEnd type="none" w="med" len="med"/>
          </a:ln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61913"/>
            <a:ext cx="9144000" cy="600075"/>
          </a:xfrm>
          <a:prstGeom prst="rect">
            <a:avLst/>
          </a:prstGeom>
          <a:solidFill>
            <a:schemeClr val="accent6">
              <a:lumMod val="50000"/>
            </a:schemeClr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altLang="en-US" sz="2800" b="1" dirty="0" err="1">
              <a:solidFill>
                <a:schemeClr val="accent3"/>
              </a:solidFill>
              <a:latin typeface="Calibri"/>
              <a:ea typeface="+mj-ea"/>
              <a:cs typeface="Calibri"/>
            </a:endParaRPr>
          </a:p>
        </p:txBody>
      </p:sp>
      <p:sp>
        <p:nvSpPr>
          <p:cNvPr id="6" name="Téglalap 2"/>
          <p:cNvSpPr>
            <a:spLocks noChangeArrowheads="1"/>
          </p:cNvSpPr>
          <p:nvPr/>
        </p:nvSpPr>
        <p:spPr bwMode="auto">
          <a:xfrm>
            <a:off x="1311275" y="95250"/>
            <a:ext cx="605155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hu-HU" altLang="en-US" sz="2800" dirty="0" smtClean="0">
                <a:solidFill>
                  <a:schemeClr val="bg1"/>
                </a:solidFill>
                <a:latin typeface="Calibri"/>
                <a:cs typeface="Calibri"/>
              </a:rPr>
              <a:t>Motivation, introduction to noise</a:t>
            </a:r>
            <a:endParaRPr lang="en-US" altLang="en-US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7" name="Téglalap 6"/>
          <p:cNvSpPr/>
          <p:nvPr/>
        </p:nvSpPr>
        <p:spPr>
          <a:xfrm>
            <a:off x="1943100" y="6127740"/>
            <a:ext cx="4914900" cy="4001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1750">
            <a:solidFill>
              <a:schemeClr val="accent6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hu-HU" sz="2000" b="1" dirty="0" err="1" smtClean="0">
                <a:solidFill>
                  <a:schemeClr val="accent6">
                    <a:lumMod val="50000"/>
                  </a:schemeClr>
                </a:solidFill>
                <a:latin typeface="Helvetica"/>
              </a:rPr>
              <a:t>Correlations</a:t>
            </a:r>
            <a:r>
              <a:rPr lang="hu-HU" sz="2000" b="1" dirty="0" smtClean="0">
                <a:solidFill>
                  <a:schemeClr val="accent6">
                    <a:lumMod val="50000"/>
                  </a:schemeClr>
                </a:solidFill>
                <a:latin typeface="Helvetica"/>
              </a:rPr>
              <a:t> and </a:t>
            </a:r>
            <a:r>
              <a:rPr lang="hu-HU" sz="2000" b="1" dirty="0" err="1" smtClean="0">
                <a:solidFill>
                  <a:schemeClr val="accent6">
                    <a:lumMod val="50000"/>
                  </a:schemeClr>
                </a:solidFill>
                <a:latin typeface="Helvetica"/>
              </a:rPr>
              <a:t>Quantum</a:t>
            </a:r>
            <a:r>
              <a:rPr lang="hu-HU" sz="2000" b="1" dirty="0" smtClean="0">
                <a:solidFill>
                  <a:schemeClr val="accent6">
                    <a:lumMod val="50000"/>
                  </a:schemeClr>
                </a:solidFill>
                <a:latin typeface="Helvetica"/>
              </a:rPr>
              <a:t> </a:t>
            </a:r>
            <a:r>
              <a:rPr lang="hu-HU" sz="2000" b="1" dirty="0" err="1" smtClean="0">
                <a:solidFill>
                  <a:schemeClr val="accent6">
                    <a:lumMod val="50000"/>
                  </a:schemeClr>
                </a:solidFill>
                <a:latin typeface="Helvetica"/>
              </a:rPr>
              <a:t>noise</a:t>
            </a:r>
            <a:r>
              <a:rPr lang="hu-HU" sz="2000" b="1" dirty="0" smtClean="0">
                <a:solidFill>
                  <a:schemeClr val="accent6">
                    <a:lumMod val="50000"/>
                  </a:schemeClr>
                </a:solidFill>
                <a:latin typeface="Helvetica"/>
              </a:rPr>
              <a:t> ? </a:t>
            </a:r>
            <a:endParaRPr lang="en-US" sz="20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54157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2"/>
          <p:cNvSpPr txBox="1">
            <a:spLocks noChangeArrowheads="1"/>
          </p:cNvSpPr>
          <p:nvPr/>
        </p:nvSpPr>
        <p:spPr bwMode="auto">
          <a:xfrm>
            <a:off x="0" y="204788"/>
            <a:ext cx="9144000" cy="727075"/>
          </a:xfrm>
          <a:prstGeom prst="rect">
            <a:avLst/>
          </a:prstGeom>
          <a:solidFill>
            <a:schemeClr val="accent6">
              <a:lumMod val="50000"/>
            </a:schemeClr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anchor="ctr"/>
          <a:lstStyle>
            <a:defPPr>
              <a:defRPr lang="en-US"/>
            </a:defPPr>
            <a:lvl1pPr eaLnBrk="1" hangingPunct="1">
              <a:defRPr>
                <a:solidFill>
                  <a:srgbClr val="FFFFFF"/>
                </a:solidFill>
                <a:latin typeface="Calibri"/>
                <a:ea typeface="ＭＳ Ｐゴシック" charset="0"/>
                <a:cs typeface="Calibri"/>
              </a:defRPr>
            </a:lvl1pPr>
            <a:lvl2pPr marL="742950" indent="-285750" eaLnBrk="0" hangingPunct="0">
              <a:defRPr>
                <a:latin typeface="Times New Roman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latin typeface="Times New Roman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latin typeface="Times New Roman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latin typeface="Times New Roman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charset="0"/>
                <a:ea typeface="Arial" charset="0"/>
                <a:cs typeface="Arial" charset="0"/>
              </a:defRPr>
            </a:lvl9pPr>
          </a:lstStyle>
          <a:p>
            <a:r>
              <a:rPr lang="hu-HU" dirty="0" smtClean="0"/>
              <a:t>Emission n</a:t>
            </a:r>
            <a:r>
              <a:rPr lang="hu-HU" dirty="0" smtClean="0"/>
              <a:t>oise </a:t>
            </a:r>
            <a:r>
              <a:rPr lang="hu-HU" dirty="0" smtClean="0"/>
              <a:t>of a tunnel junction </a:t>
            </a:r>
            <a:r>
              <a:rPr lang="hu-HU" dirty="0"/>
              <a:t>( V=0 )</a:t>
            </a:r>
            <a:endParaRPr lang="en-US" dirty="0"/>
          </a:p>
        </p:txBody>
      </p:sp>
      <p:grpSp>
        <p:nvGrpSpPr>
          <p:cNvPr id="5132" name="Csoportba foglalás 62"/>
          <p:cNvGrpSpPr>
            <a:grpSpLocks/>
          </p:cNvGrpSpPr>
          <p:nvPr/>
        </p:nvGrpSpPr>
        <p:grpSpPr bwMode="auto">
          <a:xfrm>
            <a:off x="331788" y="2673350"/>
            <a:ext cx="2554287" cy="2195513"/>
            <a:chOff x="178130" y="1168508"/>
            <a:chExt cx="3681351" cy="2709600"/>
          </a:xfrm>
        </p:grpSpPr>
        <p:grpSp>
          <p:nvGrpSpPr>
            <p:cNvPr id="5153" name="Csoportba foglalás 16"/>
            <p:cNvGrpSpPr>
              <a:grpSpLocks/>
            </p:cNvGrpSpPr>
            <p:nvPr/>
          </p:nvGrpSpPr>
          <p:grpSpPr bwMode="auto">
            <a:xfrm>
              <a:off x="658605" y="1168508"/>
              <a:ext cx="2317718" cy="1443945"/>
              <a:chOff x="478113" y="1421448"/>
              <a:chExt cx="2926222" cy="1673084"/>
            </a:xfrm>
          </p:grpSpPr>
          <p:sp>
            <p:nvSpPr>
              <p:cNvPr id="18" name="Téglalap 17"/>
              <p:cNvSpPr/>
              <p:nvPr/>
            </p:nvSpPr>
            <p:spPr bwMode="auto">
              <a:xfrm>
                <a:off x="478113" y="1421448"/>
                <a:ext cx="2926222" cy="1673084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>
                  <a:defRPr/>
                </a:pPr>
                <a:endParaRPr lang="en-US">
                  <a:latin typeface="Calibri" pitchFamily="34" charset="0"/>
                  <a:ea typeface="+mn-ea"/>
                </a:endParaRPr>
              </a:p>
            </p:txBody>
          </p:sp>
          <p:sp>
            <p:nvSpPr>
              <p:cNvPr id="19" name="Téglalap 18"/>
              <p:cNvSpPr/>
              <p:nvPr/>
            </p:nvSpPr>
            <p:spPr bwMode="auto">
              <a:xfrm>
                <a:off x="1757793" y="1421448"/>
                <a:ext cx="225316" cy="1673084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 w="28575" cap="flat" cmpd="sng" algn="ctr">
                <a:solidFill>
                  <a:srgbClr val="CC66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>
                  <a:defRPr/>
                </a:pPr>
                <a:endParaRPr lang="en-US">
                  <a:latin typeface="Calibri" pitchFamily="34" charset="0"/>
                  <a:ea typeface="+mn-ea"/>
                </a:endParaRPr>
              </a:p>
            </p:txBody>
          </p:sp>
          <p:cxnSp>
            <p:nvCxnSpPr>
              <p:cNvPr id="5162" name="Egyenes összekötő nyíllal 19"/>
              <p:cNvCxnSpPr>
                <a:cxnSpLocks noChangeShapeType="1"/>
              </p:cNvCxnSpPr>
              <p:nvPr/>
            </p:nvCxnSpPr>
            <p:spPr bwMode="auto">
              <a:xfrm>
                <a:off x="1492035" y="2424844"/>
                <a:ext cx="927264" cy="2271"/>
              </a:xfrm>
              <a:prstGeom prst="straightConnector1">
                <a:avLst/>
              </a:prstGeom>
              <a:noFill/>
              <a:ln w="38100" algn="ctr">
                <a:solidFill>
                  <a:schemeClr val="accent6">
                    <a:lumMod val="50000"/>
                  </a:schemeClr>
                </a:solidFill>
                <a:round/>
                <a:headEnd/>
                <a:tailEnd type="arrow" w="med" len="med"/>
              </a:ln>
            </p:spPr>
          </p:cxnSp>
          <p:graphicFrame>
            <p:nvGraphicFramePr>
              <p:cNvPr id="5129" name="Object 2"/>
              <p:cNvGraphicFramePr>
                <a:graphicFrameLocks noChangeAspect="1"/>
              </p:cNvGraphicFramePr>
              <p:nvPr/>
            </p:nvGraphicFramePr>
            <p:xfrm>
              <a:off x="1104904" y="2391972"/>
              <a:ext cx="603609" cy="47225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72045" name="Equation" r:id="rId3" imgW="279360" imgH="203040" progId="Equation.3">
                      <p:embed/>
                    </p:oleObj>
                  </mc:Choice>
                  <mc:Fallback>
                    <p:oleObj name="Equation" r:id="rId3" imgW="279360" imgH="20304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104904" y="2391972"/>
                            <a:ext cx="603609" cy="47225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38100">
                                <a:solidFill>
                                  <a:schemeClr val="hlink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cxnSp>
          <p:nvCxnSpPr>
            <p:cNvPr id="5154" name="Egyenes összekötő nyíllal 24"/>
            <p:cNvCxnSpPr>
              <a:cxnSpLocks noChangeShapeType="1"/>
            </p:cNvCxnSpPr>
            <p:nvPr/>
          </p:nvCxnSpPr>
          <p:spPr bwMode="auto">
            <a:xfrm flipH="1" flipV="1">
              <a:off x="1781299" y="2422575"/>
              <a:ext cx="415636" cy="510639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8" name="Téglalap 27"/>
            <p:cNvSpPr/>
            <p:nvPr/>
          </p:nvSpPr>
          <p:spPr>
            <a:xfrm>
              <a:off x="1820896" y="2814252"/>
              <a:ext cx="1404109" cy="4937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hu-HU" sz="2000" dirty="0" smtClean="0">
                  <a:solidFill>
                    <a:schemeClr val="accent6">
                      <a:lumMod val="50000"/>
                    </a:schemeClr>
                  </a:solidFill>
                  <a:latin typeface="Calibri" pitchFamily="34" charset="0"/>
                  <a:ea typeface="+mn-ea"/>
                  <a:cs typeface="+mn-cs"/>
                </a:rPr>
                <a:t>oxide</a:t>
              </a:r>
              <a:endParaRPr lang="hu-HU" sz="2000" dirty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ea typeface="+mn-ea"/>
                <a:cs typeface="+mn-cs"/>
              </a:endParaRPr>
            </a:p>
          </p:txBody>
        </p:sp>
        <p:sp>
          <p:nvSpPr>
            <p:cNvPr id="5156" name="Szabadkézi sokszög 28"/>
            <p:cNvSpPr>
              <a:spLocks/>
            </p:cNvSpPr>
            <p:nvPr/>
          </p:nvSpPr>
          <p:spPr bwMode="auto">
            <a:xfrm>
              <a:off x="178130" y="1959438"/>
              <a:ext cx="1282535" cy="1436914"/>
            </a:xfrm>
            <a:custGeom>
              <a:avLst/>
              <a:gdLst>
                <a:gd name="T0" fmla="*/ 498764 w 1282535"/>
                <a:gd name="T1" fmla="*/ 0 h 1436914"/>
                <a:gd name="T2" fmla="*/ 0 w 1282535"/>
                <a:gd name="T3" fmla="*/ 0 h 1436914"/>
                <a:gd name="T4" fmla="*/ 11875 w 1282535"/>
                <a:gd name="T5" fmla="*/ 1436914 h 1436914"/>
                <a:gd name="T6" fmla="*/ 1282535 w 1282535"/>
                <a:gd name="T7" fmla="*/ 1436914 h 143691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282535"/>
                <a:gd name="T13" fmla="*/ 0 h 1436914"/>
                <a:gd name="T14" fmla="*/ 1282535 w 1282535"/>
                <a:gd name="T15" fmla="*/ 1436914 h 143691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282535" h="1436914">
                  <a:moveTo>
                    <a:pt x="498764" y="0"/>
                  </a:moveTo>
                  <a:lnTo>
                    <a:pt x="0" y="0"/>
                  </a:lnTo>
                  <a:cubicBezTo>
                    <a:pt x="3958" y="478971"/>
                    <a:pt x="7917" y="957943"/>
                    <a:pt x="11875" y="1436914"/>
                  </a:cubicBezTo>
                  <a:lnTo>
                    <a:pt x="1282535" y="1436914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5157" name="Szabadkézi sokszög 30"/>
            <p:cNvSpPr>
              <a:spLocks/>
            </p:cNvSpPr>
            <p:nvPr/>
          </p:nvSpPr>
          <p:spPr bwMode="auto">
            <a:xfrm>
              <a:off x="1460665" y="3087594"/>
              <a:ext cx="11875" cy="617516"/>
            </a:xfrm>
            <a:custGeom>
              <a:avLst/>
              <a:gdLst>
                <a:gd name="T0" fmla="*/ 0 w 11875"/>
                <a:gd name="T1" fmla="*/ 0 h 617516"/>
                <a:gd name="T2" fmla="*/ 11875 w 11875"/>
                <a:gd name="T3" fmla="*/ 617516 h 617516"/>
                <a:gd name="T4" fmla="*/ 0 60000 65536"/>
                <a:gd name="T5" fmla="*/ 0 60000 65536"/>
                <a:gd name="T6" fmla="*/ 0 w 11875"/>
                <a:gd name="T7" fmla="*/ 0 h 617516"/>
                <a:gd name="T8" fmla="*/ 11875 w 11875"/>
                <a:gd name="T9" fmla="*/ 617516 h 61751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1875" h="617516">
                  <a:moveTo>
                    <a:pt x="0" y="0"/>
                  </a:moveTo>
                  <a:lnTo>
                    <a:pt x="11875" y="617516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5158" name="Szabadkézi sokszög 31"/>
            <p:cNvSpPr>
              <a:spLocks/>
            </p:cNvSpPr>
            <p:nvPr/>
          </p:nvSpPr>
          <p:spPr bwMode="auto">
            <a:xfrm>
              <a:off x="1543794" y="3277598"/>
              <a:ext cx="0" cy="285008"/>
            </a:xfrm>
            <a:custGeom>
              <a:avLst/>
              <a:gdLst>
                <a:gd name="T0" fmla="*/ 0 h 285008"/>
                <a:gd name="T1" fmla="*/ 285008 h 285008"/>
                <a:gd name="T2" fmla="*/ 0 60000 65536"/>
                <a:gd name="T3" fmla="*/ 0 60000 65536"/>
                <a:gd name="T4" fmla="*/ 0 h 285008"/>
                <a:gd name="T5" fmla="*/ 285008 h 285008"/>
              </a:gdLst>
              <a:ahLst/>
              <a:cxnLst>
                <a:cxn ang="T2">
                  <a:pos x="0" y="T0"/>
                </a:cxn>
                <a:cxn ang="T3">
                  <a:pos x="0" y="T1"/>
                </a:cxn>
              </a:cxnLst>
              <a:rect l="0" t="T4" r="0" b="T5"/>
              <a:pathLst>
                <a:path h="285008">
                  <a:moveTo>
                    <a:pt x="0" y="0"/>
                  </a:moveTo>
                  <a:lnTo>
                    <a:pt x="0" y="285008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5159" name="Szabadkézi sokszög 32"/>
            <p:cNvSpPr>
              <a:spLocks/>
            </p:cNvSpPr>
            <p:nvPr/>
          </p:nvSpPr>
          <p:spPr bwMode="auto">
            <a:xfrm>
              <a:off x="1543792" y="1947563"/>
              <a:ext cx="2315689" cy="1472540"/>
            </a:xfrm>
            <a:custGeom>
              <a:avLst/>
              <a:gdLst>
                <a:gd name="T0" fmla="*/ 0 w 2315689"/>
                <a:gd name="T1" fmla="*/ 1472540 h 1472540"/>
                <a:gd name="T2" fmla="*/ 2315689 w 2315689"/>
                <a:gd name="T3" fmla="*/ 1472540 h 1472540"/>
                <a:gd name="T4" fmla="*/ 2315689 w 2315689"/>
                <a:gd name="T5" fmla="*/ 0 h 1472540"/>
                <a:gd name="T6" fmla="*/ 1436919 w 2315689"/>
                <a:gd name="T7" fmla="*/ 0 h 147254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315689"/>
                <a:gd name="T13" fmla="*/ 0 h 1472540"/>
                <a:gd name="T14" fmla="*/ 2315689 w 2315689"/>
                <a:gd name="T15" fmla="*/ 1472540 h 147254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315689" h="1472540">
                  <a:moveTo>
                    <a:pt x="0" y="1472540"/>
                  </a:moveTo>
                  <a:lnTo>
                    <a:pt x="2315689" y="1472540"/>
                  </a:lnTo>
                  <a:lnTo>
                    <a:pt x="2315689" y="0"/>
                  </a:lnTo>
                  <a:lnTo>
                    <a:pt x="1436914" y="0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graphicFrame>
          <p:nvGraphicFramePr>
            <p:cNvPr id="5128" name="Object 3"/>
            <p:cNvGraphicFramePr>
              <a:graphicFrameLocks noChangeAspect="1"/>
            </p:cNvGraphicFramePr>
            <p:nvPr/>
          </p:nvGraphicFramePr>
          <p:xfrm>
            <a:off x="1077294" y="3520920"/>
            <a:ext cx="261937" cy="3571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2046" name="Equation" r:id="rId5" imgW="152280" imgH="177480" progId="Equation.3">
                    <p:embed/>
                  </p:oleObj>
                </mc:Choice>
                <mc:Fallback>
                  <p:oleObj name="Equation" r:id="rId5" imgW="152280" imgH="1774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77294" y="3520920"/>
                          <a:ext cx="261937" cy="3571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chemeClr val="hlink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64" name="Téglalap 63"/>
          <p:cNvSpPr/>
          <p:nvPr/>
        </p:nvSpPr>
        <p:spPr>
          <a:xfrm>
            <a:off x="314922" y="1959137"/>
            <a:ext cx="2244725" cy="3698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1800" b="1" dirty="0" smtClean="0">
                <a:latin typeface="Calibri" charset="0"/>
              </a:rPr>
              <a:t>T</a:t>
            </a:r>
            <a:r>
              <a:rPr lang="hu-HU" sz="1800" b="1" dirty="0" smtClean="0">
                <a:latin typeface="Calibri" charset="0"/>
              </a:rPr>
              <a:t>unnel junction</a:t>
            </a:r>
            <a:endParaRPr lang="hu-HU" sz="1800" dirty="0">
              <a:latin typeface="Calibri" charset="0"/>
            </a:endParaRPr>
          </a:p>
        </p:txBody>
      </p:sp>
      <p:sp>
        <p:nvSpPr>
          <p:cNvPr id="65" name="Jobbra nyíl 64"/>
          <p:cNvSpPr/>
          <p:nvPr/>
        </p:nvSpPr>
        <p:spPr bwMode="auto">
          <a:xfrm>
            <a:off x="3594100" y="3482975"/>
            <a:ext cx="276225" cy="317500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  <a:ln w="28575" cap="flat" cmpd="sng" algn="ctr">
            <a:solidFill>
              <a:schemeClr val="accent6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>
              <a:latin typeface="Times New Roman" pitchFamily="18" charset="0"/>
              <a:ea typeface="+mn-ea"/>
            </a:endParaRPr>
          </a:p>
        </p:txBody>
      </p:sp>
      <p:sp>
        <p:nvSpPr>
          <p:cNvPr id="49" name="Téglalap 70"/>
          <p:cNvSpPr/>
          <p:nvPr/>
        </p:nvSpPr>
        <p:spPr>
          <a:xfrm>
            <a:off x="4451537" y="1211890"/>
            <a:ext cx="3070225" cy="3698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1800" dirty="0" smtClean="0">
                <a:latin typeface="Calibri" charset="0"/>
              </a:rPr>
              <a:t>E</a:t>
            </a:r>
            <a:r>
              <a:rPr lang="hu-HU" sz="1800" dirty="0" smtClean="0">
                <a:latin typeface="Calibri" charset="0"/>
              </a:rPr>
              <a:t>quilibrium (</a:t>
            </a:r>
            <a:r>
              <a:rPr lang="hu-HU" sz="1800" dirty="0">
                <a:latin typeface="Calibri" charset="0"/>
              </a:rPr>
              <a:t>V=0)</a:t>
            </a:r>
          </a:p>
        </p:txBody>
      </p:sp>
      <p:grpSp>
        <p:nvGrpSpPr>
          <p:cNvPr id="50" name="Csoportba foglalás 80"/>
          <p:cNvGrpSpPr>
            <a:grpSpLocks/>
          </p:cNvGrpSpPr>
          <p:nvPr/>
        </p:nvGrpSpPr>
        <p:grpSpPr bwMode="auto">
          <a:xfrm>
            <a:off x="4310063" y="1881676"/>
            <a:ext cx="4132262" cy="2737935"/>
            <a:chOff x="4560127" y="1305381"/>
            <a:chExt cx="3778053" cy="2347088"/>
          </a:xfrm>
        </p:grpSpPr>
        <p:grpSp>
          <p:nvGrpSpPr>
            <p:cNvPr id="51" name="Csoportba foglalás 75"/>
            <p:cNvGrpSpPr>
              <a:grpSpLocks/>
            </p:cNvGrpSpPr>
            <p:nvPr/>
          </p:nvGrpSpPr>
          <p:grpSpPr bwMode="auto">
            <a:xfrm>
              <a:off x="4560127" y="1305381"/>
              <a:ext cx="3778053" cy="2347088"/>
              <a:chOff x="5213633" y="1673633"/>
              <a:chExt cx="3306805" cy="2091855"/>
            </a:xfrm>
          </p:grpSpPr>
          <p:grpSp>
            <p:nvGrpSpPr>
              <p:cNvPr id="53" name="Csoportba foglalás 36"/>
              <p:cNvGrpSpPr>
                <a:grpSpLocks/>
              </p:cNvGrpSpPr>
              <p:nvPr/>
            </p:nvGrpSpPr>
            <p:grpSpPr bwMode="auto">
              <a:xfrm>
                <a:off x="5213633" y="1673633"/>
                <a:ext cx="3051593" cy="1941359"/>
                <a:chOff x="5213633" y="3837559"/>
                <a:chExt cx="3051593" cy="1941359"/>
              </a:xfrm>
            </p:grpSpPr>
            <p:grpSp>
              <p:nvGrpSpPr>
                <p:cNvPr id="55" name="Csoportba foglalás 118"/>
                <p:cNvGrpSpPr>
                  <a:grpSpLocks/>
                </p:cNvGrpSpPr>
                <p:nvPr/>
              </p:nvGrpSpPr>
              <p:grpSpPr bwMode="auto">
                <a:xfrm>
                  <a:off x="5213633" y="3837559"/>
                  <a:ext cx="3051593" cy="1941359"/>
                  <a:chOff x="5257173" y="3661745"/>
                  <a:chExt cx="3588838" cy="2155120"/>
                </a:xfrm>
              </p:grpSpPr>
              <p:cxnSp>
                <p:nvCxnSpPr>
                  <p:cNvPr id="58" name="Egyenes összekötő nyíllal 45"/>
                  <p:cNvCxnSpPr>
                    <a:cxnSpLocks noChangeShapeType="1"/>
                  </p:cNvCxnSpPr>
                  <p:nvPr/>
                </p:nvCxnSpPr>
                <p:spPr bwMode="auto">
                  <a:xfrm flipV="1">
                    <a:off x="5257173" y="5771900"/>
                    <a:ext cx="3588838" cy="12983"/>
                  </a:xfrm>
                  <a:prstGeom prst="straightConnector1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 type="arrow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59" name="Egyenes összekötő nyíllal 46"/>
                  <p:cNvCxnSpPr>
                    <a:cxnSpLocks noChangeShapeType="1"/>
                  </p:cNvCxnSpPr>
                  <p:nvPr/>
                </p:nvCxnSpPr>
                <p:spPr bwMode="auto">
                  <a:xfrm flipH="1" flipV="1">
                    <a:off x="6737142" y="3965839"/>
                    <a:ext cx="33399" cy="1807617"/>
                  </a:xfrm>
                  <a:prstGeom prst="straightConnector1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 type="arrow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graphicFrame>
                <p:nvGraphicFramePr>
                  <p:cNvPr id="60" name="Object 9"/>
                  <p:cNvGraphicFramePr>
                    <a:graphicFrameLocks noChangeAspect="1"/>
                  </p:cNvGraphicFramePr>
                  <p:nvPr>
                    <p:extLst>
                      <p:ext uri="{D42A27DB-BD31-4B8C-83A1-F6EECF244321}">
                        <p14:modId xmlns:p14="http://schemas.microsoft.com/office/powerpoint/2010/main" val="2585547562"/>
                      </p:ext>
                    </p:extLst>
                  </p:nvPr>
                </p:nvGraphicFramePr>
                <p:xfrm>
                  <a:off x="6003245" y="3661745"/>
                  <a:ext cx="551338" cy="325769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spid="_x0000_s172047" name="Equation" r:id="rId7" imgW="457200" imgH="228600" progId="Equation.3">
                          <p:embed/>
                        </p:oleObj>
                      </mc:Choice>
                      <mc:Fallback>
                        <p:oleObj name="Equation" r:id="rId7" imgW="457200" imgH="228600" progId="Equation.3">
                          <p:embed/>
                          <p:pic>
                            <p:nvPicPr>
                              <p:cNvPr id="0" name="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8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6003245" y="3661745"/>
                                <a:ext cx="551338" cy="325769"/>
                              </a:xfrm>
                              <a:prstGeom prst="rect">
                                <a:avLst/>
                              </a:prstGeom>
                              <a:noFill/>
                              <a:ln>
                                <a:noFill/>
                              </a:ln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  <a:ext uri="{91240B29-F687-4f45-9708-019B960494DF}">
                                  <a14:hiddenLine xmlns:a14="http://schemas.microsoft.com/office/drawing/2010/main" w="38100">
                                    <a:solidFill>
                                      <a:schemeClr val="hlink"/>
                                    </a:solidFill>
                                    <a:miter lim="800000"/>
                                    <a:headEnd/>
                                    <a:tailEnd/>
                                  </a14:hiddenLine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cxnSp>
                <p:nvCxnSpPr>
                  <p:cNvPr id="61" name="Egyenes összekötő 65"/>
                  <p:cNvCxnSpPr>
                    <a:cxnSpLocks noChangeShapeType="1"/>
                  </p:cNvCxnSpPr>
                  <p:nvPr/>
                </p:nvCxnSpPr>
                <p:spPr bwMode="auto">
                  <a:xfrm rot="5400000">
                    <a:off x="7039636" y="5769098"/>
                    <a:ext cx="95534" cy="0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62" name="Egyenes összekötő 66"/>
                  <p:cNvCxnSpPr>
                    <a:cxnSpLocks noChangeShapeType="1"/>
                  </p:cNvCxnSpPr>
                  <p:nvPr/>
                </p:nvCxnSpPr>
                <p:spPr bwMode="auto">
                  <a:xfrm flipV="1">
                    <a:off x="6749903" y="5468908"/>
                    <a:ext cx="1011668" cy="23267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prstDash val="dash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</p:grpSp>
            <p:sp>
              <p:nvSpPr>
                <p:cNvPr id="56" name="Téglalap 38"/>
                <p:cNvSpPr/>
                <p:nvPr/>
              </p:nvSpPr>
              <p:spPr>
                <a:xfrm>
                  <a:off x="6585646" y="4370852"/>
                  <a:ext cx="1543514" cy="258345"/>
                </a:xfrm>
                <a:prstGeom prst="rect">
                  <a:avLst/>
                </a:prstGeom>
              </p:spPr>
              <p:txBody>
                <a:bodyPr>
                  <a:spAutoFit/>
                </a:bodyPr>
                <a:lstStyle/>
                <a:p>
                  <a:pPr algn="ctr"/>
                  <a:r>
                    <a:rPr lang="en-US" sz="1600" b="1" dirty="0" smtClean="0">
                      <a:solidFill>
                        <a:srgbClr val="22228B"/>
                      </a:solidFill>
                      <a:latin typeface="Calibri" charset="0"/>
                    </a:rPr>
                    <a:t>“E</a:t>
                  </a:r>
                  <a:r>
                    <a:rPr lang="hu-HU" sz="1600" b="1" dirty="0" smtClean="0">
                      <a:solidFill>
                        <a:srgbClr val="22228B"/>
                      </a:solidFill>
                      <a:latin typeface="Calibri" charset="0"/>
                    </a:rPr>
                    <a:t>mission” noise</a:t>
                  </a:r>
                  <a:endParaRPr lang="hu-HU" sz="1600" b="1" dirty="0">
                    <a:solidFill>
                      <a:srgbClr val="22228B"/>
                    </a:solidFill>
                    <a:latin typeface="Calibri" charset="0"/>
                  </a:endParaRPr>
                </a:p>
              </p:txBody>
            </p:sp>
            <p:cxnSp>
              <p:nvCxnSpPr>
                <p:cNvPr id="57" name="Egyenes összekötő nyíllal 39"/>
                <p:cNvCxnSpPr>
                  <a:cxnSpLocks noChangeShapeType="1"/>
                </p:cNvCxnSpPr>
                <p:nvPr/>
              </p:nvCxnSpPr>
              <p:spPr bwMode="auto">
                <a:xfrm flipH="1">
                  <a:off x="5989515" y="4735440"/>
                  <a:ext cx="788102" cy="294885"/>
                </a:xfrm>
                <a:prstGeom prst="straightConnector1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graphicFrame>
            <p:nvGraphicFramePr>
              <p:cNvPr id="54" name="Object 15"/>
              <p:cNvGraphicFramePr>
                <a:graphicFrameLocks noChangeAspect="1"/>
              </p:cNvGraphicFramePr>
              <p:nvPr/>
            </p:nvGraphicFramePr>
            <p:xfrm>
              <a:off x="8244213" y="3451163"/>
              <a:ext cx="276225" cy="31432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72048" name="Equation" r:id="rId9" imgW="152280" imgH="139680" progId="Equation.3">
                      <p:embed/>
                    </p:oleObj>
                  </mc:Choice>
                  <mc:Fallback>
                    <p:oleObj name="Equation" r:id="rId9" imgW="152280" imgH="13968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8244213" y="3451163"/>
                            <a:ext cx="276225" cy="31432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38100">
                                <a:solidFill>
                                  <a:schemeClr val="hlink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52" name="Szabadkézi sokszög 79"/>
            <p:cNvSpPr/>
            <p:nvPr/>
          </p:nvSpPr>
          <p:spPr bwMode="auto">
            <a:xfrm flipH="1">
              <a:off x="5071028" y="2246683"/>
              <a:ext cx="1489160" cy="1198933"/>
            </a:xfrm>
            <a:custGeom>
              <a:avLst/>
              <a:gdLst>
                <a:gd name="connsiteX0" fmla="*/ 1199408 w 1199408"/>
                <a:gd name="connsiteY0" fmla="*/ 0 h 1175657"/>
                <a:gd name="connsiteX1" fmla="*/ 878774 w 1199408"/>
                <a:gd name="connsiteY1" fmla="*/ 486888 h 1175657"/>
                <a:gd name="connsiteX2" fmla="*/ 546265 w 1199408"/>
                <a:gd name="connsiteY2" fmla="*/ 950026 h 1175657"/>
                <a:gd name="connsiteX3" fmla="*/ 344385 w 1199408"/>
                <a:gd name="connsiteY3" fmla="*/ 1116280 h 1175657"/>
                <a:gd name="connsiteX4" fmla="*/ 0 w 1199408"/>
                <a:gd name="connsiteY4" fmla="*/ 1175657 h 1175657"/>
                <a:gd name="connsiteX0" fmla="*/ 1591294 w 1591294"/>
                <a:gd name="connsiteY0" fmla="*/ 0 h 1199407"/>
                <a:gd name="connsiteX1" fmla="*/ 1270660 w 1591294"/>
                <a:gd name="connsiteY1" fmla="*/ 486888 h 1199407"/>
                <a:gd name="connsiteX2" fmla="*/ 938151 w 1591294"/>
                <a:gd name="connsiteY2" fmla="*/ 950026 h 1199407"/>
                <a:gd name="connsiteX3" fmla="*/ 736271 w 1591294"/>
                <a:gd name="connsiteY3" fmla="*/ 1116280 h 1199407"/>
                <a:gd name="connsiteX4" fmla="*/ 0 w 1591294"/>
                <a:gd name="connsiteY4" fmla="*/ 1199407 h 1199407"/>
                <a:gd name="connsiteX0" fmla="*/ 1591294 w 1591294"/>
                <a:gd name="connsiteY0" fmla="*/ 0 h 1199407"/>
                <a:gd name="connsiteX1" fmla="*/ 1270660 w 1591294"/>
                <a:gd name="connsiteY1" fmla="*/ 486888 h 1199407"/>
                <a:gd name="connsiteX2" fmla="*/ 938151 w 1591294"/>
                <a:gd name="connsiteY2" fmla="*/ 950026 h 1199407"/>
                <a:gd name="connsiteX3" fmla="*/ 736271 w 1591294"/>
                <a:gd name="connsiteY3" fmla="*/ 1116280 h 1199407"/>
                <a:gd name="connsiteX4" fmla="*/ 415637 w 1591294"/>
                <a:gd name="connsiteY4" fmla="*/ 1199407 h 1199407"/>
                <a:gd name="connsiteX5" fmla="*/ 0 w 1591294"/>
                <a:gd name="connsiteY5" fmla="*/ 1199407 h 1199407"/>
                <a:gd name="connsiteX0" fmla="*/ 1591294 w 1591294"/>
                <a:gd name="connsiteY0" fmla="*/ 0 h 1199407"/>
                <a:gd name="connsiteX1" fmla="*/ 1270660 w 1591294"/>
                <a:gd name="connsiteY1" fmla="*/ 486888 h 1199407"/>
                <a:gd name="connsiteX2" fmla="*/ 938151 w 1591294"/>
                <a:gd name="connsiteY2" fmla="*/ 950026 h 1199407"/>
                <a:gd name="connsiteX3" fmla="*/ 736271 w 1591294"/>
                <a:gd name="connsiteY3" fmla="*/ 1116280 h 1199407"/>
                <a:gd name="connsiteX4" fmla="*/ 415637 w 1591294"/>
                <a:gd name="connsiteY4" fmla="*/ 1158681 h 1199407"/>
                <a:gd name="connsiteX5" fmla="*/ 0 w 1591294"/>
                <a:gd name="connsiteY5" fmla="*/ 1199407 h 1199407"/>
                <a:gd name="connsiteX0" fmla="*/ 1591294 w 1591294"/>
                <a:gd name="connsiteY0" fmla="*/ 0 h 1199407"/>
                <a:gd name="connsiteX1" fmla="*/ 1270660 w 1591294"/>
                <a:gd name="connsiteY1" fmla="*/ 486888 h 1199407"/>
                <a:gd name="connsiteX2" fmla="*/ 938151 w 1591294"/>
                <a:gd name="connsiteY2" fmla="*/ 950026 h 1199407"/>
                <a:gd name="connsiteX3" fmla="*/ 736271 w 1591294"/>
                <a:gd name="connsiteY3" fmla="*/ 1085735 h 1199407"/>
                <a:gd name="connsiteX4" fmla="*/ 415637 w 1591294"/>
                <a:gd name="connsiteY4" fmla="*/ 1158681 h 1199407"/>
                <a:gd name="connsiteX5" fmla="*/ 0 w 1591294"/>
                <a:gd name="connsiteY5" fmla="*/ 1199407 h 1199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91294" h="1199407">
                  <a:moveTo>
                    <a:pt x="1591294" y="0"/>
                  </a:moveTo>
                  <a:cubicBezTo>
                    <a:pt x="1485405" y="164275"/>
                    <a:pt x="1379517" y="328550"/>
                    <a:pt x="1270660" y="486888"/>
                  </a:cubicBezTo>
                  <a:cubicBezTo>
                    <a:pt x="1161803" y="645226"/>
                    <a:pt x="1027216" y="850218"/>
                    <a:pt x="938151" y="950026"/>
                  </a:cubicBezTo>
                  <a:cubicBezTo>
                    <a:pt x="849086" y="1049834"/>
                    <a:pt x="823356" y="1050959"/>
                    <a:pt x="736271" y="1085735"/>
                  </a:cubicBezTo>
                  <a:cubicBezTo>
                    <a:pt x="649186" y="1120511"/>
                    <a:pt x="538349" y="1144826"/>
                    <a:pt x="415637" y="1158681"/>
                  </a:cubicBezTo>
                  <a:lnTo>
                    <a:pt x="0" y="1199407"/>
                  </a:lnTo>
                </a:path>
              </a:pathLst>
            </a:custGeom>
            <a:noFill/>
            <a:ln w="38100" cap="flat" cmpd="sng" algn="ctr">
              <a:solidFill>
                <a:schemeClr val="accent6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>
                <a:latin typeface="Times New Roman" pitchFamily="18" charset="0"/>
                <a:ea typeface="+mn-ea"/>
              </a:endParaRPr>
            </a:p>
          </p:txBody>
        </p:sp>
      </p:grpSp>
      <p:graphicFrame>
        <p:nvGraphicFramePr>
          <p:cNvPr id="63" name="Object 14"/>
          <p:cNvGraphicFramePr>
            <a:graphicFrameLocks noChangeAspect="1"/>
          </p:cNvGraphicFramePr>
          <p:nvPr/>
        </p:nvGraphicFramePr>
        <p:xfrm>
          <a:off x="7115175" y="3838575"/>
          <a:ext cx="636588" cy="300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049" name="Equation" r:id="rId11" imgW="596880" imgH="215640" progId="Equation.3">
                  <p:embed/>
                </p:oleObj>
              </mc:Choice>
              <mc:Fallback>
                <p:oleObj name="Equation" r:id="rId11" imgW="59688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15175" y="3838575"/>
                        <a:ext cx="636588" cy="300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6" name="Bal oldali kapcsos zárójel 50"/>
          <p:cNvSpPr/>
          <p:nvPr/>
        </p:nvSpPr>
        <p:spPr bwMode="auto">
          <a:xfrm>
            <a:off x="6155150" y="4258098"/>
            <a:ext cx="163773" cy="586854"/>
          </a:xfrm>
          <a:prstGeom prst="leftBrace">
            <a:avLst/>
          </a:prstGeom>
          <a:noFill/>
          <a:ln w="19050" cap="flat" cmpd="sng" algn="ctr">
            <a:solidFill>
              <a:srgbClr val="A40408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>
              <a:rot lat="0" lon="0" rev="5400000"/>
            </a:camera>
            <a:lightRig rig="threePt" dir="t"/>
          </a:scene3d>
        </p:spPr>
        <p:txBody>
          <a:bodyPr anchor="ctr"/>
          <a:lstStyle/>
          <a:p>
            <a:pPr algn="ctr">
              <a:defRPr/>
            </a:pPr>
            <a:endParaRPr lang="en-US">
              <a:latin typeface="Times New Roman" pitchFamily="18" charset="0"/>
              <a:ea typeface="+mn-ea"/>
            </a:endParaRPr>
          </a:p>
        </p:txBody>
      </p:sp>
      <p:sp>
        <p:nvSpPr>
          <p:cNvPr id="67" name="Bal oldali kapcsos zárójel 51"/>
          <p:cNvSpPr/>
          <p:nvPr/>
        </p:nvSpPr>
        <p:spPr bwMode="auto">
          <a:xfrm>
            <a:off x="5145200" y="3932822"/>
            <a:ext cx="247945" cy="1253322"/>
          </a:xfrm>
          <a:prstGeom prst="leftBrace">
            <a:avLst/>
          </a:prstGeom>
          <a:noFill/>
          <a:ln w="19050" cap="flat" cmpd="sng" algn="ctr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>
              <a:rot lat="0" lon="0" rev="5400000"/>
            </a:camera>
            <a:lightRig rig="threePt" dir="t"/>
          </a:scene3d>
        </p:spPr>
        <p:txBody>
          <a:bodyPr anchor="ctr"/>
          <a:lstStyle/>
          <a:p>
            <a:pPr algn="ctr">
              <a:defRPr/>
            </a:pPr>
            <a:endParaRPr lang="en-US">
              <a:latin typeface="Times New Roman" pitchFamily="18" charset="0"/>
              <a:ea typeface="+mn-ea"/>
            </a:endParaRPr>
          </a:p>
        </p:txBody>
      </p:sp>
      <p:sp>
        <p:nvSpPr>
          <p:cNvPr id="68" name="Téglalap 52"/>
          <p:cNvSpPr/>
          <p:nvPr/>
        </p:nvSpPr>
        <p:spPr bwMode="auto">
          <a:xfrm>
            <a:off x="5848350" y="4643438"/>
            <a:ext cx="1016000" cy="33813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hu-HU" sz="1600" b="1" dirty="0" smtClean="0">
                <a:solidFill>
                  <a:srgbClr val="A40408"/>
                </a:solidFill>
                <a:latin typeface="Calibri" charset="0"/>
              </a:rPr>
              <a:t>emission</a:t>
            </a:r>
            <a:endParaRPr lang="hu-HU" sz="1600" b="1" dirty="0">
              <a:solidFill>
                <a:srgbClr val="A40408"/>
              </a:solidFill>
              <a:latin typeface="Calibri" charset="0"/>
            </a:endParaRPr>
          </a:p>
        </p:txBody>
      </p:sp>
      <p:sp>
        <p:nvSpPr>
          <p:cNvPr id="69" name="Téglalap 53"/>
          <p:cNvSpPr/>
          <p:nvPr/>
        </p:nvSpPr>
        <p:spPr bwMode="auto">
          <a:xfrm>
            <a:off x="4598988" y="4672013"/>
            <a:ext cx="1190625" cy="3397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hu-HU" sz="1600" b="1" dirty="0" smtClean="0">
                <a:solidFill>
                  <a:srgbClr val="22228B"/>
                </a:solidFill>
                <a:latin typeface="Calibri" charset="0"/>
              </a:rPr>
              <a:t>absorbtion</a:t>
            </a:r>
            <a:endParaRPr lang="hu-HU" sz="1600" b="1" dirty="0">
              <a:solidFill>
                <a:srgbClr val="22228B"/>
              </a:solidFill>
              <a:latin typeface="Calibri" charset="0"/>
            </a:endParaRPr>
          </a:p>
        </p:txBody>
      </p:sp>
      <p:graphicFrame>
        <p:nvGraphicFramePr>
          <p:cNvPr id="37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4483376"/>
              </p:ext>
            </p:extLst>
          </p:nvPr>
        </p:nvGraphicFramePr>
        <p:xfrm>
          <a:off x="6251130" y="1880680"/>
          <a:ext cx="723900" cy="376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050" name="Equation" r:id="rId13" imgW="660400" imgH="304800" progId="Equation.3">
                  <p:embed/>
                </p:oleObj>
              </mc:Choice>
              <mc:Fallback>
                <p:oleObj name="Equation" r:id="rId13" imgW="660400" imgH="304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51130" y="1880680"/>
                        <a:ext cx="723900" cy="376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647939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2"/>
          <p:cNvSpPr txBox="1">
            <a:spLocks noChangeArrowheads="1"/>
          </p:cNvSpPr>
          <p:nvPr/>
        </p:nvSpPr>
        <p:spPr bwMode="auto">
          <a:xfrm>
            <a:off x="0" y="177800"/>
            <a:ext cx="9144000" cy="727075"/>
          </a:xfrm>
          <a:prstGeom prst="rect">
            <a:avLst/>
          </a:prstGeom>
          <a:solidFill>
            <a:schemeClr val="accent6">
              <a:lumMod val="50000"/>
            </a:schemeClr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anchor="ctr"/>
          <a:lstStyle>
            <a:defPPr>
              <a:defRPr lang="en-US"/>
            </a:defPPr>
            <a:lvl1pPr eaLnBrk="1" hangingPunct="1">
              <a:defRPr>
                <a:solidFill>
                  <a:srgbClr val="FFFFFF"/>
                </a:solidFill>
                <a:latin typeface="Calibri"/>
                <a:ea typeface="ＭＳ Ｐゴシック" charset="0"/>
                <a:cs typeface="Calibri"/>
              </a:defRPr>
            </a:lvl1pPr>
            <a:lvl2pPr marL="742950" indent="-285750" eaLnBrk="0" hangingPunct="0">
              <a:defRPr>
                <a:latin typeface="Times New Roman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latin typeface="Times New Roman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latin typeface="Times New Roman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latin typeface="Times New Roman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charset="0"/>
                <a:ea typeface="Arial" charset="0"/>
                <a:cs typeface="Arial" charset="0"/>
              </a:defRPr>
            </a:lvl9pPr>
          </a:lstStyle>
          <a:p>
            <a:r>
              <a:rPr lang="hu-HU" dirty="0" smtClean="0"/>
              <a:t>Noise of tunnel junction (</a:t>
            </a:r>
            <a:r>
              <a:rPr lang="hu-HU" dirty="0"/>
              <a:t>V≠0 )</a:t>
            </a:r>
            <a:endParaRPr lang="en-US" dirty="0"/>
          </a:p>
        </p:txBody>
      </p:sp>
      <p:sp>
        <p:nvSpPr>
          <p:cNvPr id="91" name="Téglalap 90"/>
          <p:cNvSpPr/>
          <p:nvPr/>
        </p:nvSpPr>
        <p:spPr>
          <a:xfrm>
            <a:off x="2701925" y="1352550"/>
            <a:ext cx="3482975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hu-HU" sz="2000" dirty="0" smtClean="0">
                <a:solidFill>
                  <a:srgbClr val="16165D"/>
                </a:solidFill>
                <a:latin typeface="Calibri" charset="0"/>
              </a:rPr>
              <a:t>Non-equilibrium spectrum: </a:t>
            </a:r>
            <a:endParaRPr lang="hu-HU" sz="2000" dirty="0">
              <a:solidFill>
                <a:srgbClr val="16165D"/>
              </a:solidFill>
              <a:latin typeface="Calibri" charset="0"/>
            </a:endParaRPr>
          </a:p>
        </p:txBody>
      </p:sp>
      <p:graphicFrame>
        <p:nvGraphicFramePr>
          <p:cNvPr id="8194" name="Object 17"/>
          <p:cNvGraphicFramePr>
            <a:graphicFrameLocks noChangeAspect="1"/>
          </p:cNvGraphicFramePr>
          <p:nvPr/>
        </p:nvGraphicFramePr>
        <p:xfrm>
          <a:off x="5962650" y="1404938"/>
          <a:ext cx="6223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097" name="Equation" r:id="rId3" imgW="380880" imgH="177480" progId="Equation.3">
                  <p:embed/>
                </p:oleObj>
              </mc:Choice>
              <mc:Fallback>
                <p:oleObj name="Equation" r:id="rId3" imgW="38088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62650" y="1404938"/>
                        <a:ext cx="622300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204" name="Csoportba foglalás 42"/>
          <p:cNvGrpSpPr>
            <a:grpSpLocks/>
          </p:cNvGrpSpPr>
          <p:nvPr/>
        </p:nvGrpSpPr>
        <p:grpSpPr bwMode="auto">
          <a:xfrm>
            <a:off x="863600" y="2146300"/>
            <a:ext cx="7769225" cy="3197225"/>
            <a:chOff x="756837" y="1955800"/>
            <a:chExt cx="7364587" cy="2523626"/>
          </a:xfrm>
        </p:grpSpPr>
        <p:grpSp>
          <p:nvGrpSpPr>
            <p:cNvPr id="8211" name="Csoportba foglalás 35"/>
            <p:cNvGrpSpPr>
              <a:grpSpLocks/>
            </p:cNvGrpSpPr>
            <p:nvPr/>
          </p:nvGrpSpPr>
          <p:grpSpPr bwMode="auto">
            <a:xfrm>
              <a:off x="2411413" y="1955800"/>
              <a:ext cx="4754562" cy="2523626"/>
              <a:chOff x="1283887" y="4039165"/>
              <a:chExt cx="3478014" cy="2024180"/>
            </a:xfrm>
          </p:grpSpPr>
          <p:grpSp>
            <p:nvGrpSpPr>
              <p:cNvPr id="8218" name="Csoportba foglalás 117"/>
              <p:cNvGrpSpPr>
                <a:grpSpLocks/>
              </p:cNvGrpSpPr>
              <p:nvPr/>
            </p:nvGrpSpPr>
            <p:grpSpPr bwMode="auto">
              <a:xfrm>
                <a:off x="1283887" y="4039165"/>
                <a:ext cx="3478014" cy="2024180"/>
                <a:chOff x="1273001" y="3962963"/>
                <a:chExt cx="3971789" cy="2271238"/>
              </a:xfrm>
            </p:grpSpPr>
            <p:cxnSp>
              <p:nvCxnSpPr>
                <p:cNvPr id="8221" name="Egyenes összekötő nyíllal 48"/>
                <p:cNvCxnSpPr>
                  <a:cxnSpLocks noChangeShapeType="1"/>
                </p:cNvCxnSpPr>
                <p:nvPr/>
              </p:nvCxnSpPr>
              <p:spPr bwMode="auto">
                <a:xfrm flipV="1">
                  <a:off x="1273001" y="5834952"/>
                  <a:ext cx="2976549" cy="15251"/>
                </a:xfrm>
                <a:prstGeom prst="straightConnector1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8222" name="Egyenes összekötő nyíllal 49"/>
                <p:cNvCxnSpPr>
                  <a:cxnSpLocks noChangeShapeType="1"/>
                </p:cNvCxnSpPr>
                <p:nvPr/>
              </p:nvCxnSpPr>
              <p:spPr bwMode="auto">
                <a:xfrm rot="16200000" flipV="1">
                  <a:off x="1907956" y="4960365"/>
                  <a:ext cx="1730951" cy="25873"/>
                </a:xfrm>
                <a:prstGeom prst="straightConnector1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graphicFrame>
              <p:nvGraphicFramePr>
                <p:cNvPr id="8195" name="Object 7"/>
                <p:cNvGraphicFramePr>
                  <a:graphicFrameLocks noChangeAspect="1"/>
                </p:cNvGraphicFramePr>
                <p:nvPr/>
              </p:nvGraphicFramePr>
              <p:xfrm>
                <a:off x="2110037" y="3962963"/>
                <a:ext cx="415000" cy="279673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174098" name="Equation" r:id="rId5" imgW="355320" imgH="203040" progId="Equation.3">
                        <p:embed/>
                      </p:oleObj>
                    </mc:Choice>
                    <mc:Fallback>
                      <p:oleObj name="Equation" r:id="rId5" imgW="355320" imgH="203040" progId="Equation.3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6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2110037" y="3962963"/>
                              <a:ext cx="415000" cy="279673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38100">
                                  <a:solidFill>
                                    <a:schemeClr val="hlink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8196" name="Object 8"/>
                <p:cNvGraphicFramePr>
                  <a:graphicFrameLocks noChangeAspect="1"/>
                </p:cNvGraphicFramePr>
                <p:nvPr/>
              </p:nvGraphicFramePr>
              <p:xfrm>
                <a:off x="2984111" y="5948451"/>
                <a:ext cx="312737" cy="285750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174099" name="Equation" r:id="rId7" imgW="228600" imgH="177480" progId="Equation.3">
                        <p:embed/>
                      </p:oleObj>
                    </mc:Choice>
                    <mc:Fallback>
                      <p:oleObj name="Equation" r:id="rId7" imgW="228600" imgH="177480" progId="Equation.3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8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2984111" y="5948451"/>
                              <a:ext cx="312737" cy="285750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38100">
                                  <a:solidFill>
                                    <a:schemeClr val="hlink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8223" name="Szabadkézi sokszög 54"/>
                <p:cNvSpPr>
                  <a:spLocks/>
                </p:cNvSpPr>
                <p:nvPr/>
              </p:nvSpPr>
              <p:spPr bwMode="auto">
                <a:xfrm>
                  <a:off x="2467852" y="4695986"/>
                  <a:ext cx="1284573" cy="807105"/>
                </a:xfrm>
                <a:custGeom>
                  <a:avLst/>
                  <a:gdLst>
                    <a:gd name="T0" fmla="*/ 0 w 38964"/>
                    <a:gd name="T1" fmla="*/ 527671 h 897577"/>
                    <a:gd name="T2" fmla="*/ 2147483647 w 38964"/>
                    <a:gd name="T3" fmla="*/ 523732 h 897577"/>
                    <a:gd name="T4" fmla="*/ 2147483647 w 38964"/>
                    <a:gd name="T5" fmla="*/ 0 h 897577"/>
                    <a:gd name="T6" fmla="*/ 0 60000 65536"/>
                    <a:gd name="T7" fmla="*/ 0 60000 65536"/>
                    <a:gd name="T8" fmla="*/ 0 60000 65536"/>
                    <a:gd name="T9" fmla="*/ 0 w 38964"/>
                    <a:gd name="T10" fmla="*/ 0 h 897577"/>
                    <a:gd name="T11" fmla="*/ 38964 w 38964"/>
                    <a:gd name="T12" fmla="*/ 897577 h 897577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38964" h="897577">
                      <a:moveTo>
                        <a:pt x="0" y="897577"/>
                      </a:moveTo>
                      <a:cubicBezTo>
                        <a:pt x="4655" y="886374"/>
                        <a:pt x="7209" y="897090"/>
                        <a:pt x="18754" y="890875"/>
                      </a:cubicBezTo>
                      <a:cubicBezTo>
                        <a:pt x="33694" y="287799"/>
                        <a:pt x="24909" y="636031"/>
                        <a:pt x="38964" y="0"/>
                      </a:cubicBezTo>
                    </a:path>
                  </a:pathLst>
                </a:custGeom>
                <a:noFill/>
                <a:ln w="31750" cap="flat" cmpd="sng">
                  <a:solidFill>
                    <a:srgbClr val="C2283E"/>
                  </a:solidFill>
                  <a:prstDash val="solid"/>
                  <a:round/>
                  <a:headEnd type="none" w="med" len="med"/>
                  <a:tailEnd type="none" w="med" len="med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anchor="ctr"/>
                <a:lstStyle/>
                <a:p>
                  <a:endParaRPr lang="en-US"/>
                </a:p>
              </p:txBody>
            </p:sp>
            <p:sp>
              <p:nvSpPr>
                <p:cNvPr id="8224" name="Szabadkézi sokszög 55"/>
                <p:cNvSpPr>
                  <a:spLocks/>
                </p:cNvSpPr>
                <p:nvPr/>
              </p:nvSpPr>
              <p:spPr bwMode="auto">
                <a:xfrm flipH="1">
                  <a:off x="1851299" y="4747648"/>
                  <a:ext cx="1253457" cy="759222"/>
                </a:xfrm>
                <a:custGeom>
                  <a:avLst/>
                  <a:gdLst>
                    <a:gd name="T0" fmla="*/ 0 w 38964"/>
                    <a:gd name="T1" fmla="*/ 388649 h 897577"/>
                    <a:gd name="T2" fmla="*/ 2147483647 w 38964"/>
                    <a:gd name="T3" fmla="*/ 385746 h 897577"/>
                    <a:gd name="T4" fmla="*/ 2147483647 w 38964"/>
                    <a:gd name="T5" fmla="*/ 0 h 897577"/>
                    <a:gd name="T6" fmla="*/ 0 60000 65536"/>
                    <a:gd name="T7" fmla="*/ 0 60000 65536"/>
                    <a:gd name="T8" fmla="*/ 0 60000 65536"/>
                    <a:gd name="T9" fmla="*/ 0 w 38964"/>
                    <a:gd name="T10" fmla="*/ 0 h 897577"/>
                    <a:gd name="T11" fmla="*/ 38964 w 38964"/>
                    <a:gd name="T12" fmla="*/ 897577 h 897577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38964" h="897577">
                      <a:moveTo>
                        <a:pt x="0" y="897577"/>
                      </a:moveTo>
                      <a:cubicBezTo>
                        <a:pt x="4655" y="886374"/>
                        <a:pt x="7209" y="897090"/>
                        <a:pt x="18754" y="890875"/>
                      </a:cubicBezTo>
                      <a:cubicBezTo>
                        <a:pt x="33694" y="287799"/>
                        <a:pt x="24909" y="636031"/>
                        <a:pt x="38964" y="0"/>
                      </a:cubicBezTo>
                    </a:path>
                  </a:pathLst>
                </a:custGeom>
                <a:noFill/>
                <a:ln w="31750" cap="flat" cmpd="sng">
                  <a:solidFill>
                    <a:srgbClr val="C2283E"/>
                  </a:solidFill>
                  <a:prstDash val="solid"/>
                  <a:round/>
                  <a:headEnd type="none" w="med" len="med"/>
                  <a:tailEnd type="none" w="med" len="med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anchor="ctr"/>
                <a:lstStyle/>
                <a:p>
                  <a:endParaRPr lang="en-US"/>
                </a:p>
              </p:txBody>
            </p:sp>
            <p:cxnSp>
              <p:nvCxnSpPr>
                <p:cNvPr id="8225" name="Egyenes összekötő 56"/>
                <p:cNvCxnSpPr>
                  <a:cxnSpLocks noChangeShapeType="1"/>
                </p:cNvCxnSpPr>
                <p:nvPr/>
              </p:nvCxnSpPr>
              <p:spPr bwMode="auto">
                <a:xfrm rot="5400000">
                  <a:off x="3055464" y="5834418"/>
                  <a:ext cx="95534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8226" name="Egyenes összekötő 57"/>
                <p:cNvCxnSpPr>
                  <a:cxnSpLocks noChangeShapeType="1"/>
                  <a:stCxn id="8223" idx="1"/>
                </p:cNvCxnSpPr>
                <p:nvPr/>
              </p:nvCxnSpPr>
              <p:spPr bwMode="auto">
                <a:xfrm>
                  <a:off x="3086138" y="5497065"/>
                  <a:ext cx="757392" cy="787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prstDash val="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graphicFrame>
              <p:nvGraphicFramePr>
                <p:cNvPr id="8197" name="Object 9"/>
                <p:cNvGraphicFramePr>
                  <a:graphicFrameLocks noChangeAspect="1"/>
                </p:cNvGraphicFramePr>
                <p:nvPr/>
              </p:nvGraphicFramePr>
              <p:xfrm>
                <a:off x="4618769" y="5309141"/>
                <a:ext cx="626021" cy="433026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174100" name="Equation" r:id="rId9" imgW="431640" imgH="253800" progId="Equation.3">
                        <p:embed/>
                      </p:oleObj>
                    </mc:Choice>
                    <mc:Fallback>
                      <p:oleObj name="Equation" r:id="rId9" imgW="431640" imgH="253800" progId="Equation.3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0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4618769" y="5309141"/>
                              <a:ext cx="626021" cy="433026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38100">
                                  <a:solidFill>
                                    <a:schemeClr val="hlink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cxnSp>
              <p:nvCxnSpPr>
                <p:cNvPr id="8227" name="Egyenes összekötő nyíllal 59"/>
                <p:cNvCxnSpPr>
                  <a:cxnSpLocks noChangeShapeType="1"/>
                </p:cNvCxnSpPr>
                <p:nvPr/>
              </p:nvCxnSpPr>
              <p:spPr bwMode="auto">
                <a:xfrm flipH="1" flipV="1">
                  <a:off x="3940767" y="5505619"/>
                  <a:ext cx="545685" cy="10692"/>
                </a:xfrm>
                <a:prstGeom prst="straightConnector1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graphicFrame>
              <p:nvGraphicFramePr>
                <p:cNvPr id="8198" name="Object 10"/>
                <p:cNvGraphicFramePr>
                  <a:graphicFrameLocks noChangeAspect="1"/>
                </p:cNvGraphicFramePr>
                <p:nvPr/>
              </p:nvGraphicFramePr>
              <p:xfrm>
                <a:off x="4344751" y="5932488"/>
                <a:ext cx="207963" cy="225425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174101" name="Equation" r:id="rId11" imgW="152280" imgH="139680" progId="Equation.3">
                        <p:embed/>
                      </p:oleObj>
                    </mc:Choice>
                    <mc:Fallback>
                      <p:oleObj name="Equation" r:id="rId11" imgW="152280" imgH="139680" progId="Equation.3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2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4344751" y="5932488"/>
                              <a:ext cx="207963" cy="225425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38100">
                                  <a:solidFill>
                                    <a:schemeClr val="hlink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8199" name="Object 11"/>
                <p:cNvGraphicFramePr>
                  <a:graphicFrameLocks noChangeAspect="1"/>
                </p:cNvGraphicFramePr>
                <p:nvPr/>
              </p:nvGraphicFramePr>
              <p:xfrm>
                <a:off x="4127158" y="3986380"/>
                <a:ext cx="530694" cy="301840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174102" name="Equation" r:id="rId13" imgW="368280" imgH="177480" progId="Equation.3">
                        <p:embed/>
                      </p:oleObj>
                    </mc:Choice>
                    <mc:Fallback>
                      <p:oleObj name="Equation" r:id="rId13" imgW="368280" imgH="177480" progId="Equation.3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4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4127158" y="3986380"/>
                              <a:ext cx="530694" cy="301840"/>
                            </a:xfrm>
                            <a:prstGeom prst="rect">
                              <a:avLst/>
                            </a:prstGeom>
                            <a:solidFill>
                              <a:schemeClr val="hlink"/>
                            </a:solidFill>
                            <a:ln>
                              <a:noFill/>
                            </a:ln>
                            <a:extLst>
                              <a:ext uri="{91240B29-F687-4f45-9708-019B960494DF}">
                                <a14:hiddenLine xmlns:a14="http://schemas.microsoft.com/office/drawing/2010/main" w="38100">
                                  <a:solidFill>
                                    <a:schemeClr val="hlink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p:grpSp>
          <p:cxnSp>
            <p:nvCxnSpPr>
              <p:cNvPr id="8219" name="Egyenes összekötő nyíllal 40"/>
              <p:cNvCxnSpPr>
                <a:cxnSpLocks noChangeShapeType="1"/>
              </p:cNvCxnSpPr>
              <p:nvPr/>
            </p:nvCxnSpPr>
            <p:spPr bwMode="auto">
              <a:xfrm>
                <a:off x="2484119" y="4970029"/>
                <a:ext cx="97977" cy="382207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42" name="Téglalap 41"/>
              <p:cNvSpPr/>
              <p:nvPr/>
            </p:nvSpPr>
            <p:spPr>
              <a:xfrm>
                <a:off x="1748952" y="4740693"/>
                <a:ext cx="1378192" cy="253274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algn="ctr"/>
                <a:r>
                  <a:rPr lang="en-US" sz="2000" b="1" dirty="0" smtClean="0">
                    <a:solidFill>
                      <a:srgbClr val="16165D"/>
                    </a:solidFill>
                    <a:latin typeface="Calibri" charset="0"/>
                  </a:rPr>
                  <a:t>S</a:t>
                </a:r>
                <a:r>
                  <a:rPr lang="hu-HU" sz="2000" b="1" dirty="0" smtClean="0">
                    <a:solidFill>
                      <a:srgbClr val="16165D"/>
                    </a:solidFill>
                    <a:latin typeface="Calibri" charset="0"/>
                  </a:rPr>
                  <a:t>hot noise</a:t>
                </a:r>
                <a:endParaRPr lang="hu-HU" sz="2000" b="1" dirty="0">
                  <a:solidFill>
                    <a:srgbClr val="16165D"/>
                  </a:solidFill>
                  <a:latin typeface="Calibri" charset="0"/>
                </a:endParaRPr>
              </a:p>
            </p:txBody>
          </p:sp>
        </p:grpSp>
        <p:sp>
          <p:nvSpPr>
            <p:cNvPr id="66" name="Téglalap 65"/>
            <p:cNvSpPr/>
            <p:nvPr/>
          </p:nvSpPr>
          <p:spPr>
            <a:xfrm>
              <a:off x="756837" y="3445667"/>
              <a:ext cx="2332470" cy="29152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/>
              <a:r>
                <a:rPr lang="en-US" sz="1800" dirty="0" smtClean="0">
                  <a:solidFill>
                    <a:srgbClr val="16165D"/>
                  </a:solidFill>
                  <a:latin typeface="Calibri" charset="0"/>
                </a:rPr>
                <a:t>E</a:t>
              </a:r>
              <a:r>
                <a:rPr lang="hu-HU" sz="1800" dirty="0" smtClean="0">
                  <a:solidFill>
                    <a:srgbClr val="16165D"/>
                  </a:solidFill>
                  <a:latin typeface="Calibri" charset="0"/>
                </a:rPr>
                <a:t>mission noise</a:t>
              </a:r>
              <a:endParaRPr lang="hu-HU" sz="1800" dirty="0">
                <a:solidFill>
                  <a:srgbClr val="16165D"/>
                </a:solidFill>
                <a:latin typeface="Calibri" charset="0"/>
              </a:endParaRPr>
            </a:p>
          </p:txBody>
        </p:sp>
        <p:cxnSp>
          <p:nvCxnSpPr>
            <p:cNvPr id="68" name="Egyenes összekötő 67"/>
            <p:cNvCxnSpPr/>
            <p:nvPr/>
          </p:nvCxnSpPr>
          <p:spPr bwMode="auto">
            <a:xfrm>
              <a:off x="3859775" y="3871701"/>
              <a:ext cx="747896" cy="165402"/>
            </a:xfrm>
            <a:prstGeom prst="line">
              <a:avLst/>
            </a:prstGeom>
            <a:noFill/>
            <a:ln w="34925" cap="flat" cmpd="sng" algn="ctr">
              <a:solidFill>
                <a:schemeClr val="accent6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214" name="Egyenes összekötő nyíllal 70"/>
            <p:cNvCxnSpPr>
              <a:cxnSpLocks noChangeShapeType="1"/>
            </p:cNvCxnSpPr>
            <p:nvPr/>
          </p:nvCxnSpPr>
          <p:spPr bwMode="auto">
            <a:xfrm>
              <a:off x="2731325" y="3610099"/>
              <a:ext cx="855023" cy="71252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215" name="Egyenes összekötő nyíllal 97"/>
            <p:cNvCxnSpPr>
              <a:cxnSpLocks noChangeShapeType="1"/>
            </p:cNvCxnSpPr>
            <p:nvPr/>
          </p:nvCxnSpPr>
          <p:spPr bwMode="auto">
            <a:xfrm flipH="1">
              <a:off x="5296396" y="2826327"/>
              <a:ext cx="736269" cy="130629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0" name="Téglalap 99"/>
            <p:cNvSpPr/>
            <p:nvPr/>
          </p:nvSpPr>
          <p:spPr>
            <a:xfrm>
              <a:off x="5788954" y="2563526"/>
              <a:ext cx="2332470" cy="291958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/>
              <a:r>
                <a:rPr lang="en-US" sz="1800" dirty="0" smtClean="0">
                  <a:solidFill>
                    <a:srgbClr val="16165D"/>
                  </a:solidFill>
                  <a:latin typeface="Calibri" charset="0"/>
                </a:rPr>
                <a:t>S</a:t>
              </a:r>
              <a:r>
                <a:rPr lang="hu-HU" sz="1800" dirty="0" smtClean="0">
                  <a:solidFill>
                    <a:srgbClr val="16165D"/>
                  </a:solidFill>
                  <a:latin typeface="Calibri" charset="0"/>
                </a:rPr>
                <a:t>ymmetrized noise</a:t>
              </a:r>
              <a:endParaRPr lang="hu-HU" sz="1800" dirty="0">
                <a:solidFill>
                  <a:srgbClr val="16165D"/>
                </a:solidFill>
                <a:latin typeface="Calibri" charset="0"/>
              </a:endParaRPr>
            </a:p>
          </p:txBody>
        </p:sp>
        <p:cxnSp>
          <p:nvCxnSpPr>
            <p:cNvPr id="33" name="Egyenes összekötő 32"/>
            <p:cNvCxnSpPr/>
            <p:nvPr/>
          </p:nvCxnSpPr>
          <p:spPr bwMode="auto">
            <a:xfrm flipH="1" flipV="1">
              <a:off x="3063726" y="3087297"/>
              <a:ext cx="796049" cy="784404"/>
            </a:xfrm>
            <a:prstGeom prst="line">
              <a:avLst/>
            </a:prstGeom>
            <a:noFill/>
            <a:ln w="34925" cap="flat" cmpd="sng" algn="ctr">
              <a:solidFill>
                <a:schemeClr val="accent6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8205" name="Csoportba foglalás 33"/>
          <p:cNvGrpSpPr>
            <a:grpSpLocks/>
          </p:cNvGrpSpPr>
          <p:nvPr/>
        </p:nvGrpSpPr>
        <p:grpSpPr bwMode="auto">
          <a:xfrm>
            <a:off x="3763963" y="5773738"/>
            <a:ext cx="1285875" cy="812800"/>
            <a:chOff x="3763205" y="5416550"/>
            <a:chExt cx="1608137" cy="1169988"/>
          </a:xfrm>
        </p:grpSpPr>
        <p:sp>
          <p:nvSpPr>
            <p:cNvPr id="29" name="Téglalap 28"/>
            <p:cNvSpPr/>
            <p:nvPr/>
          </p:nvSpPr>
          <p:spPr bwMode="auto">
            <a:xfrm>
              <a:off x="3763205" y="5416550"/>
              <a:ext cx="1608137" cy="1169988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>
                <a:latin typeface="Calibri" pitchFamily="34" charset="0"/>
                <a:ea typeface="+mn-ea"/>
              </a:endParaRPr>
            </a:p>
          </p:txBody>
        </p:sp>
        <p:sp>
          <p:nvSpPr>
            <p:cNvPr id="30" name="Téglalap 29"/>
            <p:cNvSpPr/>
            <p:nvPr/>
          </p:nvSpPr>
          <p:spPr bwMode="auto">
            <a:xfrm>
              <a:off x="4466020" y="5416550"/>
              <a:ext cx="125077" cy="1169988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28575" cap="flat" cmpd="sng" algn="ctr">
              <a:solidFill>
                <a:srgbClr val="CC66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>
                <a:latin typeface="Calibri" pitchFamily="34" charset="0"/>
                <a:ea typeface="+mn-ea"/>
              </a:endParaRPr>
            </a:p>
          </p:txBody>
        </p:sp>
        <p:cxnSp>
          <p:nvCxnSpPr>
            <p:cNvPr id="31" name="Egyenes összekötő nyíllal 19"/>
            <p:cNvCxnSpPr>
              <a:cxnSpLocks noChangeShapeType="1"/>
            </p:cNvCxnSpPr>
            <p:nvPr/>
          </p:nvCxnSpPr>
          <p:spPr bwMode="auto">
            <a:xfrm>
              <a:off x="4213880" y="6099804"/>
              <a:ext cx="667079" cy="0"/>
            </a:xfrm>
            <a:prstGeom prst="straightConnector1">
              <a:avLst/>
            </a:prstGeom>
            <a:noFill/>
            <a:ln w="38100" algn="ctr">
              <a:solidFill>
                <a:schemeClr val="accent6">
                  <a:lumMod val="50000"/>
                </a:schemeClr>
              </a:solidFill>
              <a:round/>
              <a:headEnd/>
              <a:tailEnd type="arrow" w="med" len="med"/>
            </a:ln>
          </p:spPr>
        </p:cxnSp>
      </p:grpSp>
      <p:sp>
        <p:nvSpPr>
          <p:cNvPr id="8206" name="Szabadkézi sokszög 35"/>
          <p:cNvSpPr>
            <a:spLocks/>
          </p:cNvSpPr>
          <p:nvPr/>
        </p:nvSpPr>
        <p:spPr bwMode="auto">
          <a:xfrm>
            <a:off x="4505325" y="5638800"/>
            <a:ext cx="706438" cy="530225"/>
          </a:xfrm>
          <a:custGeom>
            <a:avLst/>
            <a:gdLst>
              <a:gd name="T0" fmla="*/ 25021 w 705845"/>
              <a:gd name="T1" fmla="*/ 530699 h 530699"/>
              <a:gd name="T2" fmla="*/ 25021 w 705845"/>
              <a:gd name="T3" fmla="*/ 366926 h 530699"/>
              <a:gd name="T4" fmla="*/ 175146 w 705845"/>
              <a:gd name="T5" fmla="*/ 421517 h 530699"/>
              <a:gd name="T6" fmla="*/ 229737 w 705845"/>
              <a:gd name="T7" fmla="*/ 244096 h 530699"/>
              <a:gd name="T8" fmla="*/ 407158 w 705845"/>
              <a:gd name="T9" fmla="*/ 285039 h 530699"/>
              <a:gd name="T10" fmla="*/ 461749 w 705845"/>
              <a:gd name="T11" fmla="*/ 107618 h 530699"/>
              <a:gd name="T12" fmla="*/ 556004 w 705845"/>
              <a:gd name="T13" fmla="*/ 118707 h 530699"/>
              <a:gd name="T14" fmla="*/ 705845 w 705845"/>
              <a:gd name="T15" fmla="*/ 0 h 530699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705845" h="530699">
                <a:moveTo>
                  <a:pt x="25021" y="530699"/>
                </a:moveTo>
                <a:cubicBezTo>
                  <a:pt x="12510" y="457911"/>
                  <a:pt x="0" y="385123"/>
                  <a:pt x="25021" y="366926"/>
                </a:cubicBezTo>
                <a:cubicBezTo>
                  <a:pt x="50042" y="348729"/>
                  <a:pt x="141027" y="441989"/>
                  <a:pt x="175146" y="421517"/>
                </a:cubicBezTo>
                <a:cubicBezTo>
                  <a:pt x="209265" y="401045"/>
                  <a:pt x="191068" y="266842"/>
                  <a:pt x="229737" y="244096"/>
                </a:cubicBezTo>
                <a:cubicBezTo>
                  <a:pt x="268406" y="221350"/>
                  <a:pt x="368489" y="307785"/>
                  <a:pt x="407158" y="285039"/>
                </a:cubicBezTo>
                <a:cubicBezTo>
                  <a:pt x="445827" y="262293"/>
                  <a:pt x="436941" y="135340"/>
                  <a:pt x="461749" y="107618"/>
                </a:cubicBezTo>
                <a:cubicBezTo>
                  <a:pt x="486557" y="79896"/>
                  <a:pt x="515321" y="136643"/>
                  <a:pt x="556004" y="118707"/>
                </a:cubicBezTo>
                <a:cubicBezTo>
                  <a:pt x="596687" y="100771"/>
                  <a:pt x="664759" y="32129"/>
                  <a:pt x="705845" y="0"/>
                </a:cubicBez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en-US"/>
          </a:p>
        </p:txBody>
      </p:sp>
      <p:graphicFrame>
        <p:nvGraphicFramePr>
          <p:cNvPr id="8200" name="Object 28"/>
          <p:cNvGraphicFramePr>
            <a:graphicFrameLocks noChangeAspect="1"/>
          </p:cNvGraphicFramePr>
          <p:nvPr/>
        </p:nvGraphicFramePr>
        <p:xfrm>
          <a:off x="5292725" y="5543550"/>
          <a:ext cx="298450" cy="288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03" name="Equation" r:id="rId15" imgW="241200" imgH="177480" progId="Equation.3">
                  <p:embed/>
                </p:oleObj>
              </mc:Choice>
              <mc:Fallback>
                <p:oleObj name="Equation" r:id="rId15" imgW="24120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92725" y="5543550"/>
                        <a:ext cx="298450" cy="288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01" name="Object 29"/>
          <p:cNvGraphicFramePr>
            <a:graphicFrameLocks noChangeAspect="1"/>
          </p:cNvGraphicFramePr>
          <p:nvPr/>
        </p:nvGraphicFramePr>
        <p:xfrm>
          <a:off x="4664075" y="6153150"/>
          <a:ext cx="141288" cy="227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04" name="Equation" r:id="rId17" imgW="114120" imgH="139680" progId="Equation.3">
                  <p:embed/>
                </p:oleObj>
              </mc:Choice>
              <mc:Fallback>
                <p:oleObj name="Equation" r:id="rId17" imgW="114120" imgH="1396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64075" y="6153150"/>
                        <a:ext cx="141288" cy="227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8207" name="Egyenes összekötő nyíllal 40"/>
          <p:cNvCxnSpPr>
            <a:cxnSpLocks noChangeShapeType="1"/>
          </p:cNvCxnSpPr>
          <p:nvPr/>
        </p:nvCxnSpPr>
        <p:spPr bwMode="auto">
          <a:xfrm flipV="1">
            <a:off x="4505325" y="4810125"/>
            <a:ext cx="114300" cy="866775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16129090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2"/>
          <p:cNvSpPr txBox="1">
            <a:spLocks noChangeArrowheads="1"/>
          </p:cNvSpPr>
          <p:nvPr/>
        </p:nvSpPr>
        <p:spPr bwMode="auto">
          <a:xfrm>
            <a:off x="0" y="204788"/>
            <a:ext cx="9144000" cy="727075"/>
          </a:xfrm>
          <a:prstGeom prst="rect">
            <a:avLst/>
          </a:prstGeom>
          <a:solidFill>
            <a:schemeClr val="accent6">
              <a:lumMod val="50000"/>
            </a:schemeClr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anchor="ctr"/>
          <a:lstStyle>
            <a:defPPr>
              <a:defRPr lang="en-US"/>
            </a:defPPr>
            <a:lvl1pPr eaLnBrk="1" hangingPunct="1">
              <a:defRPr>
                <a:solidFill>
                  <a:srgbClr val="FFFFFF"/>
                </a:solidFill>
                <a:latin typeface="Calibri"/>
                <a:ea typeface="ＭＳ Ｐゴシック" charset="0"/>
                <a:cs typeface="Calibri"/>
              </a:defRPr>
            </a:lvl1pPr>
            <a:lvl2pPr marL="742950" indent="-285750" eaLnBrk="0" hangingPunct="0">
              <a:defRPr>
                <a:latin typeface="Times New Roman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latin typeface="Times New Roman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latin typeface="Times New Roman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latin typeface="Times New Roman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charset="0"/>
                <a:ea typeface="Arial" charset="0"/>
                <a:cs typeface="Arial" charset="0"/>
              </a:defRPr>
            </a:lvl9pPr>
          </a:lstStyle>
          <a:p>
            <a:r>
              <a:rPr lang="hu-HU" dirty="0" smtClean="0"/>
              <a:t>Symmetrized equilibrium n</a:t>
            </a:r>
            <a:r>
              <a:rPr lang="hu-HU" dirty="0" smtClean="0"/>
              <a:t>oise </a:t>
            </a:r>
            <a:r>
              <a:rPr lang="hu-HU" dirty="0" smtClean="0"/>
              <a:t>of a tunnel junction </a:t>
            </a:r>
            <a:r>
              <a:rPr lang="hu-HU" dirty="0"/>
              <a:t>( V=0 )</a:t>
            </a:r>
            <a:endParaRPr lang="en-US" dirty="0"/>
          </a:p>
        </p:txBody>
      </p:sp>
      <p:grpSp>
        <p:nvGrpSpPr>
          <p:cNvPr id="5132" name="Csoportba foglalás 62"/>
          <p:cNvGrpSpPr>
            <a:grpSpLocks/>
          </p:cNvGrpSpPr>
          <p:nvPr/>
        </p:nvGrpSpPr>
        <p:grpSpPr bwMode="auto">
          <a:xfrm>
            <a:off x="331788" y="2673350"/>
            <a:ext cx="2554287" cy="2195513"/>
            <a:chOff x="178130" y="1168508"/>
            <a:chExt cx="3681351" cy="2709600"/>
          </a:xfrm>
        </p:grpSpPr>
        <p:grpSp>
          <p:nvGrpSpPr>
            <p:cNvPr id="5153" name="Csoportba foglalás 16"/>
            <p:cNvGrpSpPr>
              <a:grpSpLocks/>
            </p:cNvGrpSpPr>
            <p:nvPr/>
          </p:nvGrpSpPr>
          <p:grpSpPr bwMode="auto">
            <a:xfrm>
              <a:off x="658605" y="1168508"/>
              <a:ext cx="2317718" cy="1443945"/>
              <a:chOff x="478113" y="1421448"/>
              <a:chExt cx="2926222" cy="1673084"/>
            </a:xfrm>
          </p:grpSpPr>
          <p:sp>
            <p:nvSpPr>
              <p:cNvPr id="18" name="Téglalap 17"/>
              <p:cNvSpPr/>
              <p:nvPr/>
            </p:nvSpPr>
            <p:spPr bwMode="auto">
              <a:xfrm>
                <a:off x="478113" y="1421448"/>
                <a:ext cx="2926222" cy="1673084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>
                  <a:defRPr/>
                </a:pPr>
                <a:endParaRPr lang="en-US">
                  <a:latin typeface="Calibri" pitchFamily="34" charset="0"/>
                  <a:ea typeface="+mn-ea"/>
                </a:endParaRPr>
              </a:p>
            </p:txBody>
          </p:sp>
          <p:sp>
            <p:nvSpPr>
              <p:cNvPr id="19" name="Téglalap 18"/>
              <p:cNvSpPr/>
              <p:nvPr/>
            </p:nvSpPr>
            <p:spPr bwMode="auto">
              <a:xfrm>
                <a:off x="1757793" y="1421448"/>
                <a:ext cx="225316" cy="1673084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 w="28575" cap="flat" cmpd="sng" algn="ctr">
                <a:solidFill>
                  <a:srgbClr val="CC66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>
                  <a:defRPr/>
                </a:pPr>
                <a:endParaRPr lang="en-US">
                  <a:latin typeface="Calibri" pitchFamily="34" charset="0"/>
                  <a:ea typeface="+mn-ea"/>
                </a:endParaRPr>
              </a:p>
            </p:txBody>
          </p:sp>
          <p:cxnSp>
            <p:nvCxnSpPr>
              <p:cNvPr id="5162" name="Egyenes összekötő nyíllal 19"/>
              <p:cNvCxnSpPr>
                <a:cxnSpLocks noChangeShapeType="1"/>
              </p:cNvCxnSpPr>
              <p:nvPr/>
            </p:nvCxnSpPr>
            <p:spPr bwMode="auto">
              <a:xfrm>
                <a:off x="1492035" y="2424844"/>
                <a:ext cx="927264" cy="2271"/>
              </a:xfrm>
              <a:prstGeom prst="straightConnector1">
                <a:avLst/>
              </a:prstGeom>
              <a:noFill/>
              <a:ln w="38100" algn="ctr">
                <a:solidFill>
                  <a:schemeClr val="accent6">
                    <a:lumMod val="50000"/>
                  </a:schemeClr>
                </a:solidFill>
                <a:round/>
                <a:headEnd/>
                <a:tailEnd type="arrow" w="med" len="med"/>
              </a:ln>
            </p:spPr>
          </p:cxnSp>
          <p:graphicFrame>
            <p:nvGraphicFramePr>
              <p:cNvPr id="5129" name="Object 2"/>
              <p:cNvGraphicFramePr>
                <a:graphicFrameLocks noChangeAspect="1"/>
              </p:cNvGraphicFramePr>
              <p:nvPr/>
            </p:nvGraphicFramePr>
            <p:xfrm>
              <a:off x="1104904" y="2391972"/>
              <a:ext cx="603609" cy="47225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75125" name="Equation" r:id="rId3" imgW="279360" imgH="203040" progId="Equation.3">
                      <p:embed/>
                    </p:oleObj>
                  </mc:Choice>
                  <mc:Fallback>
                    <p:oleObj name="Equation" r:id="rId3" imgW="279360" imgH="20304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104904" y="2391972"/>
                            <a:ext cx="603609" cy="47225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38100">
                                <a:solidFill>
                                  <a:schemeClr val="hlink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cxnSp>
          <p:nvCxnSpPr>
            <p:cNvPr id="5154" name="Egyenes összekötő nyíllal 24"/>
            <p:cNvCxnSpPr>
              <a:cxnSpLocks noChangeShapeType="1"/>
            </p:cNvCxnSpPr>
            <p:nvPr/>
          </p:nvCxnSpPr>
          <p:spPr bwMode="auto">
            <a:xfrm flipH="1" flipV="1">
              <a:off x="1781299" y="2422575"/>
              <a:ext cx="415636" cy="510639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8" name="Téglalap 27"/>
            <p:cNvSpPr/>
            <p:nvPr/>
          </p:nvSpPr>
          <p:spPr>
            <a:xfrm>
              <a:off x="1820896" y="2814252"/>
              <a:ext cx="1404109" cy="4937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hu-HU" sz="2000" dirty="0" smtClean="0">
                  <a:solidFill>
                    <a:schemeClr val="accent6">
                      <a:lumMod val="50000"/>
                    </a:schemeClr>
                  </a:solidFill>
                  <a:latin typeface="Calibri" pitchFamily="34" charset="0"/>
                  <a:ea typeface="+mn-ea"/>
                  <a:cs typeface="+mn-cs"/>
                </a:rPr>
                <a:t>oxide</a:t>
              </a:r>
              <a:endParaRPr lang="hu-HU" sz="2000" dirty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ea typeface="+mn-ea"/>
                <a:cs typeface="+mn-cs"/>
              </a:endParaRPr>
            </a:p>
          </p:txBody>
        </p:sp>
        <p:sp>
          <p:nvSpPr>
            <p:cNvPr id="5156" name="Szabadkézi sokszög 28"/>
            <p:cNvSpPr>
              <a:spLocks/>
            </p:cNvSpPr>
            <p:nvPr/>
          </p:nvSpPr>
          <p:spPr bwMode="auto">
            <a:xfrm>
              <a:off x="178130" y="1959438"/>
              <a:ext cx="1282535" cy="1436914"/>
            </a:xfrm>
            <a:custGeom>
              <a:avLst/>
              <a:gdLst>
                <a:gd name="T0" fmla="*/ 498764 w 1282535"/>
                <a:gd name="T1" fmla="*/ 0 h 1436914"/>
                <a:gd name="T2" fmla="*/ 0 w 1282535"/>
                <a:gd name="T3" fmla="*/ 0 h 1436914"/>
                <a:gd name="T4" fmla="*/ 11875 w 1282535"/>
                <a:gd name="T5" fmla="*/ 1436914 h 1436914"/>
                <a:gd name="T6" fmla="*/ 1282535 w 1282535"/>
                <a:gd name="T7" fmla="*/ 1436914 h 143691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282535"/>
                <a:gd name="T13" fmla="*/ 0 h 1436914"/>
                <a:gd name="T14" fmla="*/ 1282535 w 1282535"/>
                <a:gd name="T15" fmla="*/ 1436914 h 143691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282535" h="1436914">
                  <a:moveTo>
                    <a:pt x="498764" y="0"/>
                  </a:moveTo>
                  <a:lnTo>
                    <a:pt x="0" y="0"/>
                  </a:lnTo>
                  <a:cubicBezTo>
                    <a:pt x="3958" y="478971"/>
                    <a:pt x="7917" y="957943"/>
                    <a:pt x="11875" y="1436914"/>
                  </a:cubicBezTo>
                  <a:lnTo>
                    <a:pt x="1282535" y="1436914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5157" name="Szabadkézi sokszög 30"/>
            <p:cNvSpPr>
              <a:spLocks/>
            </p:cNvSpPr>
            <p:nvPr/>
          </p:nvSpPr>
          <p:spPr bwMode="auto">
            <a:xfrm>
              <a:off x="1460665" y="3087594"/>
              <a:ext cx="11875" cy="617516"/>
            </a:xfrm>
            <a:custGeom>
              <a:avLst/>
              <a:gdLst>
                <a:gd name="T0" fmla="*/ 0 w 11875"/>
                <a:gd name="T1" fmla="*/ 0 h 617516"/>
                <a:gd name="T2" fmla="*/ 11875 w 11875"/>
                <a:gd name="T3" fmla="*/ 617516 h 617516"/>
                <a:gd name="T4" fmla="*/ 0 60000 65536"/>
                <a:gd name="T5" fmla="*/ 0 60000 65536"/>
                <a:gd name="T6" fmla="*/ 0 w 11875"/>
                <a:gd name="T7" fmla="*/ 0 h 617516"/>
                <a:gd name="T8" fmla="*/ 11875 w 11875"/>
                <a:gd name="T9" fmla="*/ 617516 h 61751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1875" h="617516">
                  <a:moveTo>
                    <a:pt x="0" y="0"/>
                  </a:moveTo>
                  <a:lnTo>
                    <a:pt x="11875" y="617516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5158" name="Szabadkézi sokszög 31"/>
            <p:cNvSpPr>
              <a:spLocks/>
            </p:cNvSpPr>
            <p:nvPr/>
          </p:nvSpPr>
          <p:spPr bwMode="auto">
            <a:xfrm>
              <a:off x="1543794" y="3277598"/>
              <a:ext cx="0" cy="285008"/>
            </a:xfrm>
            <a:custGeom>
              <a:avLst/>
              <a:gdLst>
                <a:gd name="T0" fmla="*/ 0 h 285008"/>
                <a:gd name="T1" fmla="*/ 285008 h 285008"/>
                <a:gd name="T2" fmla="*/ 0 60000 65536"/>
                <a:gd name="T3" fmla="*/ 0 60000 65536"/>
                <a:gd name="T4" fmla="*/ 0 h 285008"/>
                <a:gd name="T5" fmla="*/ 285008 h 285008"/>
              </a:gdLst>
              <a:ahLst/>
              <a:cxnLst>
                <a:cxn ang="T2">
                  <a:pos x="0" y="T0"/>
                </a:cxn>
                <a:cxn ang="T3">
                  <a:pos x="0" y="T1"/>
                </a:cxn>
              </a:cxnLst>
              <a:rect l="0" t="T4" r="0" b="T5"/>
              <a:pathLst>
                <a:path h="285008">
                  <a:moveTo>
                    <a:pt x="0" y="0"/>
                  </a:moveTo>
                  <a:lnTo>
                    <a:pt x="0" y="285008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5159" name="Szabadkézi sokszög 32"/>
            <p:cNvSpPr>
              <a:spLocks/>
            </p:cNvSpPr>
            <p:nvPr/>
          </p:nvSpPr>
          <p:spPr bwMode="auto">
            <a:xfrm>
              <a:off x="1543792" y="1947563"/>
              <a:ext cx="2315689" cy="1472540"/>
            </a:xfrm>
            <a:custGeom>
              <a:avLst/>
              <a:gdLst>
                <a:gd name="T0" fmla="*/ 0 w 2315689"/>
                <a:gd name="T1" fmla="*/ 1472540 h 1472540"/>
                <a:gd name="T2" fmla="*/ 2315689 w 2315689"/>
                <a:gd name="T3" fmla="*/ 1472540 h 1472540"/>
                <a:gd name="T4" fmla="*/ 2315689 w 2315689"/>
                <a:gd name="T5" fmla="*/ 0 h 1472540"/>
                <a:gd name="T6" fmla="*/ 1436919 w 2315689"/>
                <a:gd name="T7" fmla="*/ 0 h 147254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315689"/>
                <a:gd name="T13" fmla="*/ 0 h 1472540"/>
                <a:gd name="T14" fmla="*/ 2315689 w 2315689"/>
                <a:gd name="T15" fmla="*/ 1472540 h 147254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315689" h="1472540">
                  <a:moveTo>
                    <a:pt x="0" y="1472540"/>
                  </a:moveTo>
                  <a:lnTo>
                    <a:pt x="2315689" y="1472540"/>
                  </a:lnTo>
                  <a:lnTo>
                    <a:pt x="2315689" y="0"/>
                  </a:lnTo>
                  <a:lnTo>
                    <a:pt x="1436914" y="0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graphicFrame>
          <p:nvGraphicFramePr>
            <p:cNvPr id="5128" name="Object 3"/>
            <p:cNvGraphicFramePr>
              <a:graphicFrameLocks noChangeAspect="1"/>
            </p:cNvGraphicFramePr>
            <p:nvPr/>
          </p:nvGraphicFramePr>
          <p:xfrm>
            <a:off x="1077294" y="3520920"/>
            <a:ext cx="261937" cy="3571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5126" name="Equation" r:id="rId5" imgW="152280" imgH="177480" progId="Equation.3">
                    <p:embed/>
                  </p:oleObj>
                </mc:Choice>
                <mc:Fallback>
                  <p:oleObj name="Equation" r:id="rId5" imgW="152280" imgH="1774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77294" y="3520920"/>
                          <a:ext cx="261937" cy="3571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chemeClr val="hlink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64" name="Téglalap 63"/>
          <p:cNvSpPr/>
          <p:nvPr/>
        </p:nvSpPr>
        <p:spPr>
          <a:xfrm>
            <a:off x="314922" y="1959137"/>
            <a:ext cx="2244725" cy="3698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1800" b="1" dirty="0" smtClean="0">
                <a:latin typeface="Calibri" charset="0"/>
              </a:rPr>
              <a:t>T</a:t>
            </a:r>
            <a:r>
              <a:rPr lang="hu-HU" sz="1800" b="1" dirty="0" smtClean="0">
                <a:latin typeface="Calibri" charset="0"/>
              </a:rPr>
              <a:t>unnel junction</a:t>
            </a:r>
            <a:endParaRPr lang="hu-HU" sz="1800" dirty="0">
              <a:latin typeface="Calibri" charset="0"/>
            </a:endParaRPr>
          </a:p>
        </p:txBody>
      </p:sp>
      <p:sp>
        <p:nvSpPr>
          <p:cNvPr id="65" name="Jobbra nyíl 64"/>
          <p:cNvSpPr/>
          <p:nvPr/>
        </p:nvSpPr>
        <p:spPr bwMode="auto">
          <a:xfrm>
            <a:off x="3594100" y="3482975"/>
            <a:ext cx="276225" cy="317500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  <a:ln w="28575" cap="flat" cmpd="sng" algn="ctr">
            <a:solidFill>
              <a:schemeClr val="accent6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en-US">
              <a:latin typeface="Times New Roman" pitchFamily="18" charset="0"/>
              <a:ea typeface="+mn-ea"/>
            </a:endParaRPr>
          </a:p>
        </p:txBody>
      </p:sp>
      <p:sp>
        <p:nvSpPr>
          <p:cNvPr id="71" name="Téglalap 70"/>
          <p:cNvSpPr/>
          <p:nvPr/>
        </p:nvSpPr>
        <p:spPr>
          <a:xfrm>
            <a:off x="4910138" y="1576388"/>
            <a:ext cx="3070225" cy="3698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1800" dirty="0" smtClean="0">
                <a:latin typeface="Calibri" charset="0"/>
              </a:rPr>
              <a:t>E</a:t>
            </a:r>
            <a:r>
              <a:rPr lang="hu-HU" sz="1800" dirty="0" smtClean="0">
                <a:latin typeface="Calibri" charset="0"/>
              </a:rPr>
              <a:t>quilibrum spectrum (</a:t>
            </a:r>
            <a:r>
              <a:rPr lang="hu-HU" sz="1800" dirty="0">
                <a:latin typeface="Calibri" charset="0"/>
              </a:rPr>
              <a:t>V=0)</a:t>
            </a:r>
          </a:p>
        </p:txBody>
      </p:sp>
      <p:grpSp>
        <p:nvGrpSpPr>
          <p:cNvPr id="5136" name="Csoportba foglalás 75"/>
          <p:cNvGrpSpPr>
            <a:grpSpLocks/>
          </p:cNvGrpSpPr>
          <p:nvPr/>
        </p:nvGrpSpPr>
        <p:grpSpPr bwMode="auto">
          <a:xfrm>
            <a:off x="4310063" y="2419421"/>
            <a:ext cx="4584700" cy="3285114"/>
            <a:chOff x="5213633" y="1752608"/>
            <a:chExt cx="3669110" cy="2508880"/>
          </a:xfrm>
        </p:grpSpPr>
        <p:grpSp>
          <p:nvGrpSpPr>
            <p:cNvPr id="5142" name="Csoportba foglalás 36"/>
            <p:cNvGrpSpPr>
              <a:grpSpLocks/>
            </p:cNvGrpSpPr>
            <p:nvPr/>
          </p:nvGrpSpPr>
          <p:grpSpPr bwMode="auto">
            <a:xfrm>
              <a:off x="5213633" y="1752608"/>
              <a:ext cx="3669110" cy="2508880"/>
              <a:chOff x="5213633" y="3916534"/>
              <a:chExt cx="3669110" cy="2508880"/>
            </a:xfrm>
          </p:grpSpPr>
          <p:grpSp>
            <p:nvGrpSpPr>
              <p:cNvPr id="5143" name="Csoportba foglalás 118"/>
              <p:cNvGrpSpPr>
                <a:grpSpLocks/>
              </p:cNvGrpSpPr>
              <p:nvPr/>
            </p:nvGrpSpPr>
            <p:grpSpPr bwMode="auto">
              <a:xfrm>
                <a:off x="5213633" y="3916534"/>
                <a:ext cx="3051593" cy="2095868"/>
                <a:chOff x="5257173" y="3749428"/>
                <a:chExt cx="3588838" cy="2326646"/>
              </a:xfrm>
            </p:grpSpPr>
            <p:cxnSp>
              <p:nvCxnSpPr>
                <p:cNvPr id="5148" name="Egyenes összekötő nyíllal 45"/>
                <p:cNvCxnSpPr>
                  <a:cxnSpLocks noChangeShapeType="1"/>
                </p:cNvCxnSpPr>
                <p:nvPr/>
              </p:nvCxnSpPr>
              <p:spPr bwMode="auto">
                <a:xfrm flipV="1">
                  <a:off x="5257173" y="5771900"/>
                  <a:ext cx="3588838" cy="12983"/>
                </a:xfrm>
                <a:prstGeom prst="straightConnector1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5149" name="Egyenes összekötő nyíllal 46"/>
                <p:cNvCxnSpPr>
                  <a:cxnSpLocks noChangeShapeType="1"/>
                </p:cNvCxnSpPr>
                <p:nvPr/>
              </p:nvCxnSpPr>
              <p:spPr bwMode="auto">
                <a:xfrm flipH="1" flipV="1">
                  <a:off x="6737142" y="3965839"/>
                  <a:ext cx="33399" cy="1807617"/>
                </a:xfrm>
                <a:prstGeom prst="straightConnector1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graphicFrame>
              <p:nvGraphicFramePr>
                <p:cNvPr id="5126" name="Object 9"/>
                <p:cNvGraphicFramePr>
                  <a:graphicFrameLocks noChangeAspect="1"/>
                </p:cNvGraphicFramePr>
                <p:nvPr/>
              </p:nvGraphicFramePr>
              <p:xfrm>
                <a:off x="6183390" y="3749428"/>
                <a:ext cx="475136" cy="289424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175127" name="Equation" r:id="rId7" imgW="393480" imgH="203040" progId="Equation.3">
                        <p:embed/>
                      </p:oleObj>
                    </mc:Choice>
                    <mc:Fallback>
                      <p:oleObj name="Equation" r:id="rId7" imgW="393480" imgH="203040" progId="Equation.3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8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6183390" y="3749428"/>
                              <a:ext cx="475136" cy="289424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38100">
                                  <a:solidFill>
                                    <a:schemeClr val="hlink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5127" name="Object 10"/>
                <p:cNvGraphicFramePr>
                  <a:graphicFrameLocks noChangeAspect="1"/>
                </p:cNvGraphicFramePr>
                <p:nvPr/>
              </p:nvGraphicFramePr>
              <p:xfrm>
                <a:off x="6956521" y="5854266"/>
                <a:ext cx="303455" cy="221808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175128" name="Equation" r:id="rId9" imgW="266400" imgH="164880" progId="Equation.3">
                        <p:embed/>
                      </p:oleObj>
                    </mc:Choice>
                    <mc:Fallback>
                      <p:oleObj name="Equation" r:id="rId9" imgW="266400" imgH="164880" progId="Equation.3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0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6956521" y="5854266"/>
                              <a:ext cx="303455" cy="221808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38100">
                                  <a:solidFill>
                                    <a:schemeClr val="hlink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5150" name="Szabadkézi sokszög 62"/>
                <p:cNvSpPr>
                  <a:spLocks/>
                </p:cNvSpPr>
                <p:nvPr/>
              </p:nvSpPr>
              <p:spPr bwMode="auto">
                <a:xfrm>
                  <a:off x="5799427" y="4539818"/>
                  <a:ext cx="1909583" cy="947954"/>
                </a:xfrm>
                <a:custGeom>
                  <a:avLst/>
                  <a:gdLst>
                    <a:gd name="T0" fmla="*/ 0 w 57922"/>
                    <a:gd name="T1" fmla="*/ 0 h 1054215"/>
                    <a:gd name="T2" fmla="*/ 2147483647 w 57922"/>
                    <a:gd name="T3" fmla="*/ 529033 h 1054215"/>
                    <a:gd name="T4" fmla="*/ 2147483647 w 57922"/>
                    <a:gd name="T5" fmla="*/ 616952 h 1054215"/>
                    <a:gd name="T6" fmla="*/ 2147483647 w 57922"/>
                    <a:gd name="T7" fmla="*/ 495210 h 1054215"/>
                    <a:gd name="T8" fmla="*/ 2147483647 w 57922"/>
                    <a:gd name="T9" fmla="*/ 14021 h 105421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7922"/>
                    <a:gd name="T16" fmla="*/ 0 h 1054215"/>
                    <a:gd name="T17" fmla="*/ 57922 w 57922"/>
                    <a:gd name="T18" fmla="*/ 1054215 h 105421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7922" h="1054215">
                      <a:moveTo>
                        <a:pt x="0" y="0"/>
                      </a:moveTo>
                      <a:cubicBezTo>
                        <a:pt x="2249" y="119431"/>
                        <a:pt x="11787" y="720909"/>
                        <a:pt x="16841" y="899897"/>
                      </a:cubicBezTo>
                      <a:cubicBezTo>
                        <a:pt x="19996" y="1034603"/>
                        <a:pt x="24003" y="1054215"/>
                        <a:pt x="29386" y="1049450"/>
                      </a:cubicBezTo>
                      <a:cubicBezTo>
                        <a:pt x="34491" y="1044686"/>
                        <a:pt x="37463" y="1033397"/>
                        <a:pt x="41615" y="842363"/>
                      </a:cubicBezTo>
                      <a:cubicBezTo>
                        <a:pt x="54325" y="224815"/>
                        <a:pt x="49583" y="418671"/>
                        <a:pt x="57922" y="23851"/>
                      </a:cubicBezTo>
                    </a:path>
                  </a:pathLst>
                </a:custGeom>
                <a:noFill/>
                <a:ln w="31750" cap="flat" cmpd="sng">
                  <a:solidFill>
                    <a:srgbClr val="C2283E"/>
                  </a:solidFill>
                  <a:prstDash val="solid"/>
                  <a:round/>
                  <a:headEnd type="none" w="med" len="med"/>
                  <a:tailEnd type="none" w="med" len="med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anchor="ctr"/>
                <a:lstStyle/>
                <a:p>
                  <a:endParaRPr lang="en-US"/>
                </a:p>
              </p:txBody>
            </p:sp>
            <p:cxnSp>
              <p:nvCxnSpPr>
                <p:cNvPr id="5151" name="Egyenes összekötő 65"/>
                <p:cNvCxnSpPr>
                  <a:cxnSpLocks noChangeShapeType="1"/>
                </p:cNvCxnSpPr>
                <p:nvPr/>
              </p:nvCxnSpPr>
              <p:spPr bwMode="auto">
                <a:xfrm rot="5400000">
                  <a:off x="7039636" y="5769098"/>
                  <a:ext cx="95534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5152" name="Egyenes összekötő 66"/>
                <p:cNvCxnSpPr>
                  <a:cxnSpLocks noChangeShapeType="1"/>
                </p:cNvCxnSpPr>
                <p:nvPr/>
              </p:nvCxnSpPr>
              <p:spPr bwMode="auto">
                <a:xfrm flipV="1">
                  <a:off x="6749903" y="5468908"/>
                  <a:ext cx="1011668" cy="2326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prstDash val="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sp>
            <p:nvSpPr>
              <p:cNvPr id="39" name="Téglalap 38"/>
              <p:cNvSpPr/>
              <p:nvPr/>
            </p:nvSpPr>
            <p:spPr>
              <a:xfrm>
                <a:off x="7339125" y="4194172"/>
                <a:ext cx="1543618" cy="258239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algn="ctr"/>
                <a:r>
                  <a:rPr lang="hu-HU" sz="1600" b="1" dirty="0" smtClean="0">
                    <a:solidFill>
                      <a:srgbClr val="22228B"/>
                    </a:solidFill>
                    <a:latin typeface="Calibri" charset="0"/>
                  </a:rPr>
                  <a:t>„</a:t>
                </a:r>
                <a:r>
                  <a:rPr lang="hu-HU" sz="1600" b="1" dirty="0" smtClean="0">
                    <a:solidFill>
                      <a:srgbClr val="22228B"/>
                    </a:solidFill>
                    <a:latin typeface="Calibri" charset="0"/>
                  </a:rPr>
                  <a:t>quantum</a:t>
                </a:r>
                <a:r>
                  <a:rPr lang="hu-HU" sz="1600" b="1" dirty="0" smtClean="0">
                    <a:solidFill>
                      <a:srgbClr val="22228B"/>
                    </a:solidFill>
                    <a:latin typeface="Calibri" charset="0"/>
                  </a:rPr>
                  <a:t>” noise</a:t>
                </a:r>
                <a:endParaRPr lang="hu-HU" sz="1600" b="1" dirty="0">
                  <a:solidFill>
                    <a:srgbClr val="22228B"/>
                  </a:solidFill>
                  <a:latin typeface="Calibri" charset="0"/>
                </a:endParaRPr>
              </a:p>
            </p:txBody>
          </p:sp>
          <p:cxnSp>
            <p:nvCxnSpPr>
              <p:cNvPr id="5145" name="Egyenes összekötő nyíllal 39"/>
              <p:cNvCxnSpPr>
                <a:cxnSpLocks noChangeShapeType="1"/>
              </p:cNvCxnSpPr>
              <p:nvPr/>
            </p:nvCxnSpPr>
            <p:spPr bwMode="auto">
              <a:xfrm flipH="1">
                <a:off x="7190958" y="4515240"/>
                <a:ext cx="670507" cy="306585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43" name="Téglalap 42"/>
              <p:cNvSpPr/>
              <p:nvPr/>
            </p:nvSpPr>
            <p:spPr>
              <a:xfrm>
                <a:off x="5618912" y="5978814"/>
                <a:ext cx="1378458" cy="446600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algn="ctr"/>
                <a:r>
                  <a:rPr lang="hu-HU" sz="1600" b="1" dirty="0" smtClean="0">
                    <a:latin typeface="Calibri" charset="0"/>
                  </a:rPr>
                  <a:t>Thermal noise</a:t>
                </a:r>
              </a:p>
              <a:p>
                <a:pPr algn="ctr"/>
                <a:r>
                  <a:rPr lang="hu-HU" sz="1600" b="1" dirty="0" smtClean="0">
                    <a:latin typeface="Calibri" charset="0"/>
                  </a:rPr>
                  <a:t>(„white”)</a:t>
                </a:r>
                <a:endParaRPr lang="hu-HU" sz="1600" b="1" dirty="0">
                  <a:latin typeface="Calibri" charset="0"/>
                </a:endParaRPr>
              </a:p>
            </p:txBody>
          </p:sp>
          <p:cxnSp>
            <p:nvCxnSpPr>
              <p:cNvPr id="5147" name="Egyenes összekötő nyíllal 44"/>
              <p:cNvCxnSpPr>
                <a:cxnSpLocks noChangeShapeType="1"/>
                <a:stCxn id="43" idx="0"/>
              </p:cNvCxnSpPr>
              <p:nvPr/>
            </p:nvCxnSpPr>
            <p:spPr bwMode="auto">
              <a:xfrm flipV="1">
                <a:off x="6308141" y="5502322"/>
                <a:ext cx="179538" cy="476492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aphicFrame>
          <p:nvGraphicFramePr>
            <p:cNvPr id="5123" name="Object 13"/>
            <p:cNvGraphicFramePr>
              <a:graphicFrameLocks noChangeAspect="1"/>
            </p:cNvGraphicFramePr>
            <p:nvPr/>
          </p:nvGraphicFramePr>
          <p:xfrm>
            <a:off x="8023225" y="2444750"/>
            <a:ext cx="417513" cy="2349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5129" name="Equation" r:id="rId11" imgW="393480" imgH="177480" progId="Equation.3">
                    <p:embed/>
                  </p:oleObj>
                </mc:Choice>
                <mc:Fallback>
                  <p:oleObj name="Equation" r:id="rId11" imgW="393480" imgH="1774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023225" y="2444750"/>
                          <a:ext cx="417513" cy="2349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chemeClr val="hlink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124" name="Object 14"/>
            <p:cNvGraphicFramePr>
              <a:graphicFrameLocks noChangeAspect="1"/>
            </p:cNvGraphicFramePr>
            <p:nvPr/>
          </p:nvGraphicFramePr>
          <p:xfrm>
            <a:off x="7038831" y="4025427"/>
            <a:ext cx="417512" cy="2349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5130" name="Equation" r:id="rId13" imgW="393480" imgH="177480" progId="Equation.3">
                    <p:embed/>
                  </p:oleObj>
                </mc:Choice>
                <mc:Fallback>
                  <p:oleObj name="Equation" r:id="rId13" imgW="393480" imgH="1774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038831" y="4025427"/>
                          <a:ext cx="417512" cy="2349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chemeClr val="hlink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125" name="Object 15"/>
            <p:cNvGraphicFramePr>
              <a:graphicFrameLocks noChangeAspect="1"/>
            </p:cNvGraphicFramePr>
            <p:nvPr/>
          </p:nvGraphicFramePr>
          <p:xfrm>
            <a:off x="8244213" y="3451163"/>
            <a:ext cx="276225" cy="3143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5131" name="Equation" r:id="rId15" imgW="152280" imgH="139680" progId="Equation.3">
                    <p:embed/>
                  </p:oleObj>
                </mc:Choice>
                <mc:Fallback>
                  <p:oleObj name="Equation" r:id="rId15" imgW="152280" imgH="1396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244213" y="3451163"/>
                          <a:ext cx="276225" cy="3143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chemeClr val="hlink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6" name="Téglalap 45"/>
          <p:cNvSpPr/>
          <p:nvPr/>
        </p:nvSpPr>
        <p:spPr>
          <a:xfrm>
            <a:off x="5820646" y="2419134"/>
            <a:ext cx="332335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hu-HU" sz="1400" dirty="0">
                <a:latin typeface="Calibri" charset="0"/>
              </a:rPr>
              <a:t>( </a:t>
            </a:r>
            <a:r>
              <a:rPr lang="hu-HU" sz="1400" dirty="0" smtClean="0">
                <a:latin typeface="Calibri" charset="0"/>
              </a:rPr>
              <a:t>symmetrized noise                                   ) </a:t>
            </a:r>
            <a:endParaRPr lang="hu-HU" sz="1400" dirty="0">
              <a:latin typeface="Calibri" charset="0"/>
            </a:endParaRPr>
          </a:p>
        </p:txBody>
      </p:sp>
      <p:graphicFrame>
        <p:nvGraphicFramePr>
          <p:cNvPr id="5130" name="Object 4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7559248"/>
              </p:ext>
            </p:extLst>
          </p:nvPr>
        </p:nvGraphicFramePr>
        <p:xfrm>
          <a:off x="7115175" y="3838575"/>
          <a:ext cx="636588" cy="300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132" name="Equation" r:id="rId17" imgW="596880" imgH="215640" progId="Equation.3">
                  <p:embed/>
                </p:oleObj>
              </mc:Choice>
              <mc:Fallback>
                <p:oleObj name="Equation" r:id="rId17" imgW="59688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15175" y="3838575"/>
                        <a:ext cx="636588" cy="300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637661"/>
              </p:ext>
            </p:extLst>
          </p:nvPr>
        </p:nvGraphicFramePr>
        <p:xfrm>
          <a:off x="7509285" y="2383564"/>
          <a:ext cx="1336675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133" name="Equation" r:id="rId19" imgW="1219200" imgH="330200" progId="Equation.3">
                  <p:embed/>
                </p:oleObj>
              </mc:Choice>
              <mc:Fallback>
                <p:oleObj name="Equation" r:id="rId19" imgW="1219200" imgH="330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09285" y="2383564"/>
                        <a:ext cx="1336675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2474388"/>
              </p:ext>
            </p:extLst>
          </p:nvPr>
        </p:nvGraphicFramePr>
        <p:xfrm>
          <a:off x="582613" y="5138738"/>
          <a:ext cx="1169987" cy="374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134" name="Equation" r:id="rId21" imgW="1066800" imgH="304800" progId="Equation.3">
                  <p:embed/>
                </p:oleObj>
              </mc:Choice>
              <mc:Fallback>
                <p:oleObj name="Equation" r:id="rId21" imgW="1066800" imgH="304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2613" y="5138738"/>
                        <a:ext cx="1169987" cy="374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83974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CCCC"/>
        </a:solidFill>
        <a:ln w="28575" cap="flat" cmpd="sng" algn="ctr">
          <a:solidFill>
            <a:srgbClr val="CC66FF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ctr" anchorCtr="0" compatLnSpc="1">
        <a:prstTxWarp prst="textNoShape">
          <a:avLst/>
        </a:prstTxWarp>
        <a:no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noFill/>
        <a:ln w="28575" cap="flat" cmpd="sng" algn="ctr">
          <a:solidFill>
            <a:srgbClr val="3333CC"/>
          </a:solidFill>
          <a:prstDash val="solid"/>
          <a:round/>
          <a:headEnd type="none" w="med" len="med"/>
          <a:tailEnd type="arrow"/>
        </a:ln>
        <a:effectLst/>
      </a:spPr>
      <a:bodyPr/>
      <a:lstStyle/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é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é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9356</TotalTime>
  <Words>1076</Words>
  <Application>Microsoft Macintosh PowerPoint</Application>
  <PresentationFormat>Overhead</PresentationFormat>
  <Paragraphs>223</Paragraphs>
  <Slides>43</Slides>
  <Notes>20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43</vt:i4>
      </vt:variant>
    </vt:vector>
  </HeadingPairs>
  <TitlesOfParts>
    <vt:vector size="47" baseType="lpstr">
      <vt:lpstr>Default Design</vt:lpstr>
      <vt:lpstr>Equation</vt:lpstr>
      <vt:lpstr>Microsoft Equation</vt:lpstr>
      <vt:lpstr>Egyenlet</vt:lpstr>
      <vt:lpstr>Cavity-coupled strongly correlated nanodevices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Harvard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Magnetic Semiconductors: Frustrated Magnets?</dc:title>
  <dc:creator>Scot Shaw</dc:creator>
  <cp:lastModifiedBy>Gergely Zaránd</cp:lastModifiedBy>
  <cp:revision>314</cp:revision>
  <cp:lastPrinted>2012-09-07T15:53:46Z</cp:lastPrinted>
  <dcterms:created xsi:type="dcterms:W3CDTF">2001-10-19T23:00:07Z</dcterms:created>
  <dcterms:modified xsi:type="dcterms:W3CDTF">2012-09-10T06:33:32Z</dcterms:modified>
</cp:coreProperties>
</file>